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9" r:id="rId4"/>
    <p:sldId id="260" r:id="rId5"/>
    <p:sldId id="261" r:id="rId6"/>
    <p:sldId id="262" r:id="rId7"/>
    <p:sldId id="263" r:id="rId8"/>
    <p:sldId id="264" r:id="rId9"/>
    <p:sldId id="265" r:id="rId10"/>
    <p:sldId id="266" r:id="rId11"/>
    <p:sldId id="267" r:id="rId12"/>
    <p:sldId id="270" r:id="rId13"/>
    <p:sldId id="271" r:id="rId14"/>
    <p:sldId id="272" r:id="rId15"/>
    <p:sldId id="273" r:id="rId16"/>
    <p:sldId id="274" r:id="rId17"/>
    <p:sldId id="275" r:id="rId18"/>
    <p:sldId id="276" r:id="rId19"/>
    <p:sldId id="277" r:id="rId20"/>
    <p:sldId id="281" r:id="rId21"/>
    <p:sldId id="282" r:id="rId22"/>
    <p:sldId id="283" r:id="rId23"/>
    <p:sldId id="284"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2"/>
  </p:normalViewPr>
  <p:slideViewPr>
    <p:cSldViewPr snapToGrid="0" snapToObjects="1">
      <p:cViewPr varScale="1">
        <p:scale>
          <a:sx n="45" d="100"/>
          <a:sy n="45" d="100"/>
        </p:scale>
        <p:origin x="232"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4500" b="0" i="0" u="none" strike="noStrike">
                <a:solidFill>
                  <a:srgbClr val="535353"/>
                </a:solidFill>
                <a:latin typeface="Roboto"/>
              </a:defRPr>
            </a:pPr>
            <a:r>
              <a:rPr lang="en-US" sz="4500" b="0" i="0" u="none" strike="noStrike">
                <a:solidFill>
                  <a:srgbClr val="535353"/>
                </a:solidFill>
                <a:latin typeface="Roboto"/>
              </a:rPr>
              <a:t>Dataset Size</a:t>
            </a:r>
          </a:p>
        </c:rich>
      </c:tx>
      <c:layout>
        <c:manualLayout>
          <c:xMode val="edge"/>
          <c:yMode val="edge"/>
          <c:x val="0.3583"/>
          <c:y val="0.0"/>
          <c:w val="0.283401"/>
          <c:h val="0.134349"/>
        </c:manualLayout>
      </c:layout>
      <c:overlay val="1"/>
      <c:spPr>
        <a:noFill/>
        <a:effectLst/>
      </c:spPr>
    </c:title>
    <c:autoTitleDeleted val="0"/>
    <c:plotArea>
      <c:layout>
        <c:manualLayout>
          <c:layoutTarget val="inner"/>
          <c:xMode val="edge"/>
          <c:yMode val="edge"/>
          <c:x val="0.143579"/>
          <c:y val="0.134349"/>
          <c:w val="0.851421"/>
          <c:h val="0.680788"/>
        </c:manualLayout>
      </c:layout>
      <c:barChart>
        <c:barDir val="col"/>
        <c:grouping val="clustered"/>
        <c:varyColors val="0"/>
        <c:ser>
          <c:idx val="0"/>
          <c:order val="0"/>
          <c:tx>
            <c:strRef>
              <c:f>Sheet1!$A$2</c:f>
              <c:strCache>
                <c:ptCount val="1"/>
                <c:pt idx="0">
                  <c:v>Dataset Size</c:v>
                </c:pt>
              </c:strCache>
            </c:strRef>
          </c:tx>
          <c:spPr>
            <a:solidFill>
              <a:srgbClr val="2E578C"/>
            </a:solidFill>
            <a:ln w="12700" cap="flat">
              <a:noFill/>
              <a:miter lim="400000"/>
            </a:ln>
            <a:effectLst/>
          </c:spPr>
          <c:invertIfNegative val="0"/>
          <c:dLbls>
            <c:numFmt formatCode="#,###,&quot;K&quot;" sourceLinked="0"/>
            <c:spPr>
              <a:noFill/>
              <a:effectLst/>
            </c:spPr>
            <c:txPr>
              <a:bodyPr/>
              <a:lstStyle/>
              <a:p>
                <a:pPr>
                  <a:defRPr sz="4500" b="0" i="0" u="none" strike="noStrike">
                    <a:solidFill>
                      <a:schemeClr val="bg1"/>
                    </a:solidFill>
                    <a:effectLst>
                      <a:outerShdw blurRad="190500" dist="25400" dir="5400000" algn="tl">
                        <a:srgbClr val="363636">
                          <a:alpha val="50000"/>
                        </a:srgbClr>
                      </a:outerShdw>
                    </a:effectLst>
                    <a:latin typeface="Roboto"/>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2"/>
                <c:pt idx="0">
                  <c:v>VQA 1.0_x000d_Dataset</c:v>
                </c:pt>
                <c:pt idx="1">
                  <c:v> </c:v>
                </c:pt>
              </c:strCache>
            </c:strRef>
          </c:cat>
          <c:val>
            <c:numRef>
              <c:f>Sheet1!$B$2:$C$2</c:f>
              <c:numCache>
                <c:formatCode>General</c:formatCode>
                <c:ptCount val="2"/>
                <c:pt idx="0">
                  <c:v>244302.0</c:v>
                </c:pt>
              </c:numCache>
            </c:numRef>
          </c:val>
        </c:ser>
        <c:dLbls>
          <c:showLegendKey val="0"/>
          <c:showVal val="0"/>
          <c:showCatName val="0"/>
          <c:showSerName val="0"/>
          <c:showPercent val="0"/>
          <c:showBubbleSize val="0"/>
        </c:dLbls>
        <c:gapWidth val="20"/>
        <c:overlap val="-20"/>
        <c:axId val="1275466160"/>
        <c:axId val="1275468208"/>
      </c:barChart>
      <c:catAx>
        <c:axId val="1275466160"/>
        <c:scaling>
          <c:orientation val="minMax"/>
        </c:scaling>
        <c:delete val="0"/>
        <c:axPos val="b"/>
        <c:numFmt formatCode="General" sourceLinked="0"/>
        <c:majorTickMark val="none"/>
        <c:minorTickMark val="none"/>
        <c:tickLblPos val="low"/>
        <c:spPr>
          <a:ln w="25400" cap="flat">
            <a:solidFill>
              <a:srgbClr val="8A8B89"/>
            </a:solidFill>
            <a:prstDash val="solid"/>
            <a:miter lim="400000"/>
          </a:ln>
        </c:spPr>
        <c:txPr>
          <a:bodyPr rot="0"/>
          <a:lstStyle/>
          <a:p>
            <a:pPr>
              <a:defRPr sz="4800" b="0" i="0" u="none" strike="noStrike">
                <a:solidFill>
                  <a:srgbClr val="535353"/>
                </a:solidFill>
                <a:latin typeface="Roboto"/>
              </a:defRPr>
            </a:pPr>
            <a:endParaRPr lang="en-US"/>
          </a:p>
        </c:txPr>
        <c:crossAx val="1275468208"/>
        <c:crosses val="autoZero"/>
        <c:auto val="1"/>
        <c:lblAlgn val="ctr"/>
        <c:lblOffset val="100"/>
        <c:noMultiLvlLbl val="1"/>
      </c:catAx>
      <c:valAx>
        <c:axId val="1275468208"/>
        <c:scaling>
          <c:orientation val="minMax"/>
          <c:max val="500000.0"/>
        </c:scaling>
        <c:delete val="0"/>
        <c:axPos val="l"/>
        <c:majorGridlines>
          <c:spPr>
            <a:ln w="12700" cap="flat">
              <a:solidFill>
                <a:srgbClr val="8A8B89"/>
              </a:solidFill>
              <a:prstDash val="solid"/>
              <a:miter lim="400000"/>
            </a:ln>
          </c:spPr>
        </c:majorGridlines>
        <c:numFmt formatCode="#,##0_);\(#,##0\)" sourceLinked="0"/>
        <c:majorTickMark val="none"/>
        <c:minorTickMark val="none"/>
        <c:tickLblPos val="nextTo"/>
        <c:spPr>
          <a:ln w="25400" cap="flat">
            <a:noFill/>
            <a:prstDash val="solid"/>
            <a:miter lim="400000"/>
          </a:ln>
        </c:spPr>
        <c:txPr>
          <a:bodyPr rot="0"/>
          <a:lstStyle/>
          <a:p>
            <a:pPr>
              <a:defRPr sz="2880" b="0" i="0" u="none" strike="noStrike">
                <a:solidFill>
                  <a:srgbClr val="535353"/>
                </a:solidFill>
                <a:latin typeface="Roboto"/>
              </a:defRPr>
            </a:pPr>
            <a:endParaRPr lang="en-US"/>
          </a:p>
        </c:txPr>
        <c:crossAx val="1275466160"/>
        <c:crosses val="autoZero"/>
        <c:crossBetween val="between"/>
        <c:majorUnit val="125000.0"/>
        <c:minorUnit val="62500.0"/>
      </c:valAx>
      <c:spPr>
        <a:noFill/>
        <a:ln w="25400" cap="flat">
          <a:solidFill>
            <a:srgbClr val="8A8B89"/>
          </a:solidFill>
          <a:prstDash val="solid"/>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4500" b="0" i="0" u="none" strike="noStrike">
                <a:solidFill>
                  <a:srgbClr val="535353"/>
                </a:solidFill>
                <a:latin typeface="Roboto"/>
              </a:defRPr>
            </a:pPr>
            <a:r>
              <a:rPr lang="en-US" sz="4500" b="0" i="0" u="none" strike="noStrike">
                <a:solidFill>
                  <a:srgbClr val="535353"/>
                </a:solidFill>
                <a:latin typeface="Roboto"/>
              </a:rPr>
              <a:t>Avg. Execution Time</a:t>
            </a:r>
          </a:p>
        </c:rich>
      </c:tx>
      <c:layout>
        <c:manualLayout>
          <c:xMode val="edge"/>
          <c:yMode val="edge"/>
          <c:x val="0.253553"/>
          <c:y val="0.0"/>
          <c:w val="0.492895"/>
          <c:h val="0.134349"/>
        </c:manualLayout>
      </c:layout>
      <c:overlay val="1"/>
      <c:spPr>
        <a:noFill/>
        <a:effectLst/>
      </c:spPr>
    </c:title>
    <c:autoTitleDeleted val="0"/>
    <c:plotArea>
      <c:layout>
        <c:manualLayout>
          <c:layoutTarget val="inner"/>
          <c:xMode val="edge"/>
          <c:yMode val="edge"/>
          <c:x val="0.087503"/>
          <c:y val="0.134349"/>
          <c:w val="0.907497"/>
          <c:h val="0.680788"/>
        </c:manualLayout>
      </c:layout>
      <c:barChart>
        <c:barDir val="col"/>
        <c:grouping val="clustered"/>
        <c:varyColors val="0"/>
        <c:ser>
          <c:idx val="0"/>
          <c:order val="0"/>
          <c:tx>
            <c:strRef>
              <c:f>Sheet1!$A$2</c:f>
              <c:strCache>
                <c:ptCount val="1"/>
                <c:pt idx="0">
                  <c:v>Average execution time</c:v>
                </c:pt>
              </c:strCache>
            </c:strRef>
          </c:tx>
          <c:spPr>
            <a:solidFill>
              <a:srgbClr val="2F7202">
                <a:alpha val="90000"/>
              </a:srgbClr>
            </a:solidFill>
            <a:ln w="12700" cap="flat">
              <a:noFill/>
              <a:miter lim="400000"/>
            </a:ln>
            <a:effectLst/>
          </c:spPr>
          <c:invertIfNegative val="0"/>
          <c:dLbls>
            <c:numFmt formatCode="General&quot; sec&quot;" sourceLinked="0"/>
            <c:spPr>
              <a:noFill/>
              <a:ln>
                <a:noFill/>
              </a:ln>
              <a:effectLst/>
            </c:spPr>
            <c:txPr>
              <a:bodyPr/>
              <a:lstStyle/>
              <a:p>
                <a:pPr>
                  <a:defRPr sz="4500" b="0" i="0" u="none" strike="noStrike">
                    <a:solidFill>
                      <a:schemeClr val="bg1"/>
                    </a:solidFill>
                    <a:effectLst>
                      <a:outerShdw blurRad="190500" dist="25400" dir="5400000" algn="tl">
                        <a:srgbClr val="363636">
                          <a:alpha val="50000"/>
                        </a:srgbClr>
                      </a:outerShdw>
                    </a:effectLst>
                    <a:latin typeface="Roboto"/>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1"/>
                <c:pt idx="0">
                  <c:v>VQA 1.0  Challenge, 2016</c:v>
                </c:pt>
              </c:strCache>
            </c:strRef>
          </c:cat>
          <c:val>
            <c:numRef>
              <c:f>Sheet1!$B$2:$C$2</c:f>
              <c:numCache>
                <c:formatCode>General</c:formatCode>
                <c:ptCount val="2"/>
                <c:pt idx="0">
                  <c:v>410.0</c:v>
                </c:pt>
              </c:numCache>
            </c:numRef>
          </c:val>
        </c:ser>
        <c:dLbls>
          <c:showLegendKey val="0"/>
          <c:showVal val="0"/>
          <c:showCatName val="0"/>
          <c:showSerName val="0"/>
          <c:showPercent val="0"/>
          <c:showBubbleSize val="0"/>
        </c:dLbls>
        <c:gapWidth val="20"/>
        <c:overlap val="-20"/>
        <c:axId val="1236140912"/>
        <c:axId val="1276769072"/>
      </c:barChart>
      <c:catAx>
        <c:axId val="1236140912"/>
        <c:scaling>
          <c:orientation val="minMax"/>
        </c:scaling>
        <c:delete val="0"/>
        <c:axPos val="b"/>
        <c:numFmt formatCode="General" sourceLinked="0"/>
        <c:majorTickMark val="none"/>
        <c:minorTickMark val="none"/>
        <c:tickLblPos val="low"/>
        <c:spPr>
          <a:ln w="25400" cap="flat">
            <a:solidFill>
              <a:srgbClr val="8A8B89"/>
            </a:solidFill>
            <a:prstDash val="solid"/>
            <a:miter lim="400000"/>
          </a:ln>
        </c:spPr>
        <c:txPr>
          <a:bodyPr rot="0"/>
          <a:lstStyle/>
          <a:p>
            <a:pPr>
              <a:defRPr sz="4800" b="0" i="0" u="none" strike="noStrike">
                <a:solidFill>
                  <a:srgbClr val="535353"/>
                </a:solidFill>
                <a:latin typeface="Roboto"/>
              </a:defRPr>
            </a:pPr>
            <a:endParaRPr lang="en-US"/>
          </a:p>
        </c:txPr>
        <c:crossAx val="1276769072"/>
        <c:crosses val="autoZero"/>
        <c:auto val="1"/>
        <c:lblAlgn val="ctr"/>
        <c:lblOffset val="100"/>
        <c:noMultiLvlLbl val="1"/>
      </c:catAx>
      <c:valAx>
        <c:axId val="1276769072"/>
        <c:scaling>
          <c:orientation val="minMax"/>
          <c:max val="500.0"/>
        </c:scaling>
        <c:delete val="0"/>
        <c:axPos val="l"/>
        <c:majorGridlines>
          <c:spPr>
            <a:ln w="12700" cap="flat">
              <a:solidFill>
                <a:srgbClr val="8A8B89"/>
              </a:solidFill>
              <a:prstDash val="solid"/>
              <a:miter lim="400000"/>
            </a:ln>
          </c:spPr>
        </c:majorGridlines>
        <c:numFmt formatCode="#,##0_);\(#,##0\)" sourceLinked="0"/>
        <c:majorTickMark val="none"/>
        <c:minorTickMark val="none"/>
        <c:tickLblPos val="nextTo"/>
        <c:spPr>
          <a:ln w="25400" cap="flat">
            <a:noFill/>
            <a:prstDash val="solid"/>
            <a:miter lim="400000"/>
          </a:ln>
        </c:spPr>
        <c:txPr>
          <a:bodyPr rot="0"/>
          <a:lstStyle/>
          <a:p>
            <a:pPr>
              <a:defRPr sz="2880" b="0" i="0" u="none" strike="noStrike">
                <a:solidFill>
                  <a:srgbClr val="535353"/>
                </a:solidFill>
                <a:latin typeface="Roboto"/>
              </a:defRPr>
            </a:pPr>
            <a:endParaRPr lang="en-US"/>
          </a:p>
        </c:txPr>
        <c:crossAx val="1236140912"/>
        <c:crosses val="autoZero"/>
        <c:crossBetween val="between"/>
        <c:majorUnit val="125.0"/>
        <c:minorUnit val="62.5"/>
      </c:valAx>
      <c:spPr>
        <a:noFill/>
        <a:ln w="25400" cap="flat">
          <a:solidFill>
            <a:srgbClr val="8A8B89"/>
          </a:solidFill>
          <a:prstDash val="solid"/>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4500" b="0" i="0" u="none" strike="noStrike">
                <a:solidFill>
                  <a:srgbClr val="535353"/>
                </a:solidFill>
                <a:latin typeface="Roboto"/>
              </a:defRPr>
            </a:pPr>
            <a:r>
              <a:rPr lang="en-US" sz="4500" b="0" i="0" u="none" strike="noStrike">
                <a:solidFill>
                  <a:srgbClr val="535353"/>
                </a:solidFill>
                <a:latin typeface="Roboto"/>
              </a:rPr>
              <a:t>Dataset Size</a:t>
            </a:r>
          </a:p>
        </c:rich>
      </c:tx>
      <c:layout>
        <c:manualLayout>
          <c:xMode val="edge"/>
          <c:yMode val="edge"/>
          <c:x val="0.3583"/>
          <c:y val="0.0"/>
          <c:w val="0.283401"/>
          <c:h val="0.134349"/>
        </c:manualLayout>
      </c:layout>
      <c:overlay val="1"/>
      <c:spPr>
        <a:noFill/>
        <a:effectLst/>
      </c:spPr>
    </c:title>
    <c:autoTitleDeleted val="0"/>
    <c:plotArea>
      <c:layout>
        <c:manualLayout>
          <c:layoutTarget val="inner"/>
          <c:xMode val="edge"/>
          <c:yMode val="edge"/>
          <c:x val="0.143579"/>
          <c:y val="0.134349"/>
          <c:w val="0.851421"/>
          <c:h val="0.680788"/>
        </c:manualLayout>
      </c:layout>
      <c:barChart>
        <c:barDir val="col"/>
        <c:grouping val="clustered"/>
        <c:varyColors val="0"/>
        <c:ser>
          <c:idx val="0"/>
          <c:order val="0"/>
          <c:tx>
            <c:strRef>
              <c:f>Sheet1!$A$2</c:f>
              <c:strCache>
                <c:ptCount val="1"/>
                <c:pt idx="0">
                  <c:v>Dataset Size</c:v>
                </c:pt>
              </c:strCache>
            </c:strRef>
          </c:tx>
          <c:spPr>
            <a:solidFill>
              <a:srgbClr val="2E578C"/>
            </a:solidFill>
            <a:ln w="12700" cap="flat">
              <a:noFill/>
              <a:miter lim="400000"/>
            </a:ln>
            <a:effectLst/>
          </c:spPr>
          <c:invertIfNegative val="0"/>
          <c:dLbls>
            <c:numFmt formatCode="#,###,&quot;K&quot;" sourceLinked="0"/>
            <c:spPr>
              <a:noFill/>
              <a:ln>
                <a:noFill/>
              </a:ln>
              <a:effectLst/>
            </c:spPr>
            <c:txPr>
              <a:bodyPr/>
              <a:lstStyle/>
              <a:p>
                <a:pPr>
                  <a:defRPr sz="4500" b="0" i="0" u="none" strike="noStrike">
                    <a:solidFill>
                      <a:schemeClr val="bg1"/>
                    </a:solidFill>
                    <a:effectLst>
                      <a:outerShdw blurRad="190500" dist="25400" dir="5400000" algn="tl">
                        <a:srgbClr val="363636">
                          <a:alpha val="50000"/>
                        </a:srgbClr>
                      </a:outerShdw>
                    </a:effectLst>
                    <a:latin typeface="Roboto"/>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2"/>
                <c:pt idx="0">
                  <c:v>VQA 1.0
Dataset</c:v>
                </c:pt>
                <c:pt idx="1">
                  <c:v>VQA 2.0
Dataset</c:v>
                </c:pt>
              </c:strCache>
            </c:strRef>
          </c:cat>
          <c:val>
            <c:numRef>
              <c:f>Sheet1!$B$2:$C$2</c:f>
              <c:numCache>
                <c:formatCode>General</c:formatCode>
                <c:ptCount val="2"/>
                <c:pt idx="0">
                  <c:v>244302.0</c:v>
                </c:pt>
                <c:pt idx="1">
                  <c:v>447793.0</c:v>
                </c:pt>
              </c:numCache>
            </c:numRef>
          </c:val>
        </c:ser>
        <c:dLbls>
          <c:showLegendKey val="0"/>
          <c:showVal val="0"/>
          <c:showCatName val="0"/>
          <c:showSerName val="0"/>
          <c:showPercent val="0"/>
          <c:showBubbleSize val="0"/>
        </c:dLbls>
        <c:gapWidth val="20"/>
        <c:overlap val="-20"/>
        <c:axId val="1276831760"/>
        <c:axId val="1276833808"/>
      </c:barChart>
      <c:catAx>
        <c:axId val="1276831760"/>
        <c:scaling>
          <c:orientation val="minMax"/>
        </c:scaling>
        <c:delete val="0"/>
        <c:axPos val="b"/>
        <c:numFmt formatCode="General" sourceLinked="0"/>
        <c:majorTickMark val="none"/>
        <c:minorTickMark val="none"/>
        <c:tickLblPos val="low"/>
        <c:spPr>
          <a:ln w="25400" cap="flat">
            <a:solidFill>
              <a:srgbClr val="8A8B89"/>
            </a:solidFill>
            <a:prstDash val="solid"/>
            <a:miter lim="400000"/>
          </a:ln>
        </c:spPr>
        <c:txPr>
          <a:bodyPr rot="0"/>
          <a:lstStyle/>
          <a:p>
            <a:pPr>
              <a:defRPr sz="4800" b="0" i="0" u="none" strike="noStrike">
                <a:solidFill>
                  <a:srgbClr val="535353"/>
                </a:solidFill>
                <a:latin typeface="Roboto"/>
              </a:defRPr>
            </a:pPr>
            <a:endParaRPr lang="en-US"/>
          </a:p>
        </c:txPr>
        <c:crossAx val="1276833808"/>
        <c:crosses val="autoZero"/>
        <c:auto val="1"/>
        <c:lblAlgn val="ctr"/>
        <c:lblOffset val="100"/>
        <c:noMultiLvlLbl val="1"/>
      </c:catAx>
      <c:valAx>
        <c:axId val="1276833808"/>
        <c:scaling>
          <c:orientation val="minMax"/>
        </c:scaling>
        <c:delete val="0"/>
        <c:axPos val="l"/>
        <c:majorGridlines>
          <c:spPr>
            <a:ln w="12700" cap="flat">
              <a:solidFill>
                <a:srgbClr val="8A8B89"/>
              </a:solidFill>
              <a:prstDash val="solid"/>
              <a:miter lim="400000"/>
            </a:ln>
          </c:spPr>
        </c:majorGridlines>
        <c:numFmt formatCode="#,##0_);\(#,##0\)" sourceLinked="0"/>
        <c:majorTickMark val="none"/>
        <c:minorTickMark val="none"/>
        <c:tickLblPos val="nextTo"/>
        <c:spPr>
          <a:ln w="25400" cap="flat">
            <a:noFill/>
            <a:prstDash val="solid"/>
            <a:miter lim="400000"/>
          </a:ln>
        </c:spPr>
        <c:txPr>
          <a:bodyPr rot="0"/>
          <a:lstStyle/>
          <a:p>
            <a:pPr>
              <a:defRPr sz="2880" b="0" i="0" u="none" strike="noStrike">
                <a:solidFill>
                  <a:srgbClr val="535353"/>
                </a:solidFill>
                <a:latin typeface="Roboto"/>
              </a:defRPr>
            </a:pPr>
            <a:endParaRPr lang="en-US"/>
          </a:p>
        </c:txPr>
        <c:crossAx val="1276831760"/>
        <c:crosses val="autoZero"/>
        <c:crossBetween val="between"/>
        <c:majorUnit val="125000.0"/>
        <c:minorUnit val="62500.0"/>
      </c:valAx>
      <c:spPr>
        <a:noFill/>
        <a:ln w="25400" cap="flat">
          <a:solidFill>
            <a:srgbClr val="8A8B89"/>
          </a:solidFill>
          <a:prstDash val="solid"/>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4500" b="0" i="0" u="none" strike="noStrike">
                <a:solidFill>
                  <a:srgbClr val="535353"/>
                </a:solidFill>
                <a:latin typeface="Roboto"/>
              </a:defRPr>
            </a:pPr>
            <a:r>
              <a:rPr lang="en-US" sz="4500" b="0" i="0" u="none" strike="noStrike">
                <a:solidFill>
                  <a:srgbClr val="535353"/>
                </a:solidFill>
                <a:latin typeface="Roboto"/>
              </a:rPr>
              <a:t>Avg. Execution Time</a:t>
            </a:r>
          </a:p>
        </c:rich>
      </c:tx>
      <c:layout>
        <c:manualLayout>
          <c:xMode val="edge"/>
          <c:yMode val="edge"/>
          <c:x val="0.253553"/>
          <c:y val="0.0"/>
          <c:w val="0.492895"/>
          <c:h val="0.134349"/>
        </c:manualLayout>
      </c:layout>
      <c:overlay val="1"/>
      <c:spPr>
        <a:noFill/>
        <a:effectLst/>
      </c:spPr>
    </c:title>
    <c:autoTitleDeleted val="0"/>
    <c:plotArea>
      <c:layout>
        <c:manualLayout>
          <c:layoutTarget val="inner"/>
          <c:xMode val="edge"/>
          <c:yMode val="edge"/>
          <c:x val="0.087503"/>
          <c:y val="0.134349"/>
          <c:w val="0.907497"/>
          <c:h val="0.680788"/>
        </c:manualLayout>
      </c:layout>
      <c:barChart>
        <c:barDir val="col"/>
        <c:grouping val="clustered"/>
        <c:varyColors val="0"/>
        <c:ser>
          <c:idx val="0"/>
          <c:order val="0"/>
          <c:tx>
            <c:strRef>
              <c:f>Sheet1!$A$2</c:f>
              <c:strCache>
                <c:ptCount val="1"/>
                <c:pt idx="0">
                  <c:v>Average execution time</c:v>
                </c:pt>
              </c:strCache>
            </c:strRef>
          </c:tx>
          <c:spPr>
            <a:solidFill>
              <a:srgbClr val="2F7202">
                <a:alpha val="90000"/>
              </a:srgbClr>
            </a:solidFill>
            <a:ln w="12700" cap="flat">
              <a:noFill/>
              <a:miter lim="400000"/>
            </a:ln>
            <a:effectLst/>
          </c:spPr>
          <c:invertIfNegative val="0"/>
          <c:dLbls>
            <c:dLbl>
              <c:idx val="0"/>
              <c:numFmt formatCode="General&quot; sec&quot;" sourceLinked="0"/>
              <c:spPr>
                <a:noFill/>
                <a:ln>
                  <a:noFill/>
                </a:ln>
                <a:effectLst/>
              </c:spPr>
              <c:txPr>
                <a:bodyPr/>
                <a:lstStyle/>
                <a:p>
                  <a:pPr>
                    <a:defRPr sz="4500" b="0" i="0" u="none" strike="noStrike">
                      <a:solidFill>
                        <a:schemeClr val="bg1"/>
                      </a:solidFill>
                      <a:effectLst>
                        <a:outerShdw blurRad="190500" dist="25400" dir="5400000" algn="tl">
                          <a:srgbClr val="363636">
                            <a:alpha val="50000"/>
                          </a:srgbClr>
                        </a:outerShdw>
                      </a:effectLst>
                      <a:latin typeface="Roboto"/>
                    </a:defRPr>
                  </a:pPr>
                  <a:endParaRPr lang="en-US"/>
                </a:p>
              </c:txPr>
              <c:dLblPos val="outEnd"/>
              <c:showLegendKey val="0"/>
              <c:showVal val="1"/>
              <c:showCatName val="0"/>
              <c:showSerName val="0"/>
              <c:showPercent val="0"/>
              <c:showBubbleSize val="0"/>
            </c:dLbl>
            <c:numFmt formatCode="General&quot; sec&quot;" sourceLinked="0"/>
            <c:spPr>
              <a:noFill/>
              <a:ln>
                <a:noFill/>
              </a:ln>
              <a:effectLst/>
            </c:spPr>
            <c:txPr>
              <a:bodyPr/>
              <a:lstStyle/>
              <a:p>
                <a:pPr>
                  <a:defRPr sz="4500" b="0" i="0" u="none" strike="noStrike">
                    <a:solidFill>
                      <a:srgbClr val="FFFFFF"/>
                    </a:solidFill>
                    <a:effectLst>
                      <a:outerShdw blurRad="190500" dist="25400" dir="5400000" algn="tl">
                        <a:srgbClr val="363636">
                          <a:alpha val="50000"/>
                        </a:srgbClr>
                      </a:outerShdw>
                    </a:effectLst>
                    <a:latin typeface="Roboto"/>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1"/>
                <c:pt idx="0">
                  <c:v>VQA 1.0  Challenge, 2016</c:v>
                </c:pt>
              </c:strCache>
            </c:strRef>
          </c:cat>
          <c:val>
            <c:numRef>
              <c:f>Sheet1!$B$2:$C$2</c:f>
              <c:numCache>
                <c:formatCode>General</c:formatCode>
                <c:ptCount val="2"/>
                <c:pt idx="0">
                  <c:v>410.0</c:v>
                </c:pt>
              </c:numCache>
            </c:numRef>
          </c:val>
        </c:ser>
        <c:dLbls>
          <c:showLegendKey val="0"/>
          <c:showVal val="0"/>
          <c:showCatName val="0"/>
          <c:showSerName val="0"/>
          <c:showPercent val="0"/>
          <c:showBubbleSize val="0"/>
        </c:dLbls>
        <c:gapWidth val="20"/>
        <c:overlap val="-20"/>
        <c:axId val="1279866592"/>
        <c:axId val="1279802096"/>
      </c:barChart>
      <c:catAx>
        <c:axId val="1279866592"/>
        <c:scaling>
          <c:orientation val="minMax"/>
        </c:scaling>
        <c:delete val="0"/>
        <c:axPos val="b"/>
        <c:numFmt formatCode="General" sourceLinked="0"/>
        <c:majorTickMark val="none"/>
        <c:minorTickMark val="none"/>
        <c:tickLblPos val="low"/>
        <c:spPr>
          <a:ln w="25400" cap="flat">
            <a:solidFill>
              <a:srgbClr val="8A8B89"/>
            </a:solidFill>
            <a:prstDash val="solid"/>
            <a:miter lim="400000"/>
          </a:ln>
        </c:spPr>
        <c:txPr>
          <a:bodyPr rot="0"/>
          <a:lstStyle/>
          <a:p>
            <a:pPr>
              <a:defRPr sz="4800" b="0" i="0" u="none" strike="noStrike">
                <a:solidFill>
                  <a:srgbClr val="535353"/>
                </a:solidFill>
                <a:latin typeface="Roboto"/>
              </a:defRPr>
            </a:pPr>
            <a:endParaRPr lang="en-US"/>
          </a:p>
        </c:txPr>
        <c:crossAx val="1279802096"/>
        <c:crosses val="autoZero"/>
        <c:auto val="1"/>
        <c:lblAlgn val="ctr"/>
        <c:lblOffset val="100"/>
        <c:noMultiLvlLbl val="1"/>
      </c:catAx>
      <c:valAx>
        <c:axId val="1279802096"/>
        <c:scaling>
          <c:orientation val="minMax"/>
          <c:max val="500.0"/>
        </c:scaling>
        <c:delete val="0"/>
        <c:axPos val="l"/>
        <c:majorGridlines>
          <c:spPr>
            <a:ln w="12700" cap="flat">
              <a:solidFill>
                <a:srgbClr val="8A8B89"/>
              </a:solidFill>
              <a:prstDash val="solid"/>
              <a:miter lim="400000"/>
            </a:ln>
          </c:spPr>
        </c:majorGridlines>
        <c:numFmt formatCode="#,##0_);\(#,##0\)" sourceLinked="0"/>
        <c:majorTickMark val="none"/>
        <c:minorTickMark val="none"/>
        <c:tickLblPos val="nextTo"/>
        <c:spPr>
          <a:ln w="25400" cap="flat">
            <a:noFill/>
            <a:prstDash val="solid"/>
            <a:miter lim="400000"/>
          </a:ln>
        </c:spPr>
        <c:txPr>
          <a:bodyPr rot="0"/>
          <a:lstStyle/>
          <a:p>
            <a:pPr>
              <a:defRPr sz="2880" b="0" i="0" u="none" strike="noStrike">
                <a:solidFill>
                  <a:srgbClr val="535353"/>
                </a:solidFill>
                <a:latin typeface="Roboto"/>
              </a:defRPr>
            </a:pPr>
            <a:endParaRPr lang="en-US"/>
          </a:p>
        </c:txPr>
        <c:crossAx val="1279866592"/>
        <c:crosses val="autoZero"/>
        <c:crossBetween val="between"/>
        <c:majorUnit val="125.0"/>
        <c:minorUnit val="62.5"/>
      </c:valAx>
      <c:spPr>
        <a:noFill/>
        <a:ln w="25400" cap="flat">
          <a:solidFill>
            <a:srgbClr val="8A8B89"/>
          </a:solidFill>
          <a:prstDash val="solid"/>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4500" b="0" i="0" u="none" strike="noStrike">
                <a:solidFill>
                  <a:srgbClr val="535353"/>
                </a:solidFill>
                <a:latin typeface="Roboto"/>
              </a:defRPr>
            </a:pPr>
            <a:r>
              <a:rPr lang="en-US" sz="4500" b="0" i="0" u="none" strike="noStrike">
                <a:solidFill>
                  <a:srgbClr val="535353"/>
                </a:solidFill>
                <a:latin typeface="Roboto"/>
              </a:rPr>
              <a:t>Dataset Size</a:t>
            </a:r>
          </a:p>
        </c:rich>
      </c:tx>
      <c:layout>
        <c:manualLayout>
          <c:xMode val="edge"/>
          <c:yMode val="edge"/>
          <c:x val="0.3583"/>
          <c:y val="0.0"/>
          <c:w val="0.283401"/>
          <c:h val="0.134349"/>
        </c:manualLayout>
      </c:layout>
      <c:overlay val="1"/>
      <c:spPr>
        <a:noFill/>
        <a:effectLst/>
      </c:spPr>
    </c:title>
    <c:autoTitleDeleted val="0"/>
    <c:plotArea>
      <c:layout>
        <c:manualLayout>
          <c:layoutTarget val="inner"/>
          <c:xMode val="edge"/>
          <c:yMode val="edge"/>
          <c:x val="0.143579"/>
          <c:y val="0.134349"/>
          <c:w val="0.851421"/>
          <c:h val="0.680788"/>
        </c:manualLayout>
      </c:layout>
      <c:barChart>
        <c:barDir val="col"/>
        <c:grouping val="clustered"/>
        <c:varyColors val="0"/>
        <c:ser>
          <c:idx val="0"/>
          <c:order val="0"/>
          <c:tx>
            <c:strRef>
              <c:f>Sheet1!$A$2</c:f>
              <c:strCache>
                <c:ptCount val="1"/>
                <c:pt idx="0">
                  <c:v>Dataset Size</c:v>
                </c:pt>
              </c:strCache>
            </c:strRef>
          </c:tx>
          <c:spPr>
            <a:solidFill>
              <a:srgbClr val="2E578C"/>
            </a:solidFill>
            <a:ln w="12700" cap="flat">
              <a:noFill/>
              <a:miter lim="400000"/>
            </a:ln>
            <a:effectLst/>
          </c:spPr>
          <c:invertIfNegative val="0"/>
          <c:dLbls>
            <c:numFmt formatCode="#,###,&quot;K&quot;" sourceLinked="0"/>
            <c:spPr>
              <a:noFill/>
              <a:ln>
                <a:noFill/>
              </a:ln>
              <a:effectLst/>
            </c:spPr>
            <c:txPr>
              <a:bodyPr/>
              <a:lstStyle/>
              <a:p>
                <a:pPr>
                  <a:defRPr sz="4500" b="0" i="0" u="none" strike="noStrike">
                    <a:solidFill>
                      <a:schemeClr val="bg1"/>
                    </a:solidFill>
                    <a:effectLst>
                      <a:outerShdw blurRad="190500" dist="25400" dir="5400000" algn="tl">
                        <a:srgbClr val="363636">
                          <a:alpha val="50000"/>
                        </a:srgbClr>
                      </a:outerShdw>
                    </a:effectLst>
                    <a:latin typeface="Roboto"/>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2"/>
                <c:pt idx="0">
                  <c:v>VQA 1.0
Dataset</c:v>
                </c:pt>
                <c:pt idx="1">
                  <c:v>VQA 2.0
Dataset</c:v>
                </c:pt>
              </c:strCache>
            </c:strRef>
          </c:cat>
          <c:val>
            <c:numRef>
              <c:f>Sheet1!$B$2:$C$2</c:f>
              <c:numCache>
                <c:formatCode>General</c:formatCode>
                <c:ptCount val="2"/>
                <c:pt idx="0">
                  <c:v>244302.0</c:v>
                </c:pt>
                <c:pt idx="1">
                  <c:v>447793.0</c:v>
                </c:pt>
              </c:numCache>
            </c:numRef>
          </c:val>
        </c:ser>
        <c:dLbls>
          <c:showLegendKey val="0"/>
          <c:showVal val="0"/>
          <c:showCatName val="0"/>
          <c:showSerName val="0"/>
          <c:showPercent val="0"/>
          <c:showBubbleSize val="0"/>
        </c:dLbls>
        <c:gapWidth val="20"/>
        <c:overlap val="-20"/>
        <c:axId val="1276894208"/>
        <c:axId val="1276896688"/>
      </c:barChart>
      <c:catAx>
        <c:axId val="1276894208"/>
        <c:scaling>
          <c:orientation val="minMax"/>
        </c:scaling>
        <c:delete val="0"/>
        <c:axPos val="b"/>
        <c:numFmt formatCode="General" sourceLinked="0"/>
        <c:majorTickMark val="none"/>
        <c:minorTickMark val="none"/>
        <c:tickLblPos val="low"/>
        <c:spPr>
          <a:ln w="25400" cap="flat">
            <a:solidFill>
              <a:srgbClr val="8A8B89"/>
            </a:solidFill>
            <a:prstDash val="solid"/>
            <a:miter lim="400000"/>
          </a:ln>
        </c:spPr>
        <c:txPr>
          <a:bodyPr rot="0"/>
          <a:lstStyle/>
          <a:p>
            <a:pPr>
              <a:defRPr sz="4800" b="0" i="0" u="none" strike="noStrike">
                <a:solidFill>
                  <a:srgbClr val="535353"/>
                </a:solidFill>
                <a:latin typeface="Roboto"/>
              </a:defRPr>
            </a:pPr>
            <a:endParaRPr lang="en-US"/>
          </a:p>
        </c:txPr>
        <c:crossAx val="1276896688"/>
        <c:crosses val="autoZero"/>
        <c:auto val="1"/>
        <c:lblAlgn val="ctr"/>
        <c:lblOffset val="100"/>
        <c:noMultiLvlLbl val="1"/>
      </c:catAx>
      <c:valAx>
        <c:axId val="1276896688"/>
        <c:scaling>
          <c:orientation val="minMax"/>
        </c:scaling>
        <c:delete val="0"/>
        <c:axPos val="l"/>
        <c:majorGridlines>
          <c:spPr>
            <a:ln w="12700" cap="flat">
              <a:solidFill>
                <a:srgbClr val="8A8B89"/>
              </a:solidFill>
              <a:prstDash val="solid"/>
              <a:miter lim="400000"/>
            </a:ln>
          </c:spPr>
        </c:majorGridlines>
        <c:numFmt formatCode="#,##0_);\(#,##0\)" sourceLinked="0"/>
        <c:majorTickMark val="none"/>
        <c:minorTickMark val="none"/>
        <c:tickLblPos val="nextTo"/>
        <c:spPr>
          <a:ln w="25400" cap="flat">
            <a:noFill/>
            <a:prstDash val="solid"/>
            <a:miter lim="400000"/>
          </a:ln>
        </c:spPr>
        <c:txPr>
          <a:bodyPr rot="0"/>
          <a:lstStyle/>
          <a:p>
            <a:pPr>
              <a:defRPr sz="2880" b="0" i="0" u="none" strike="noStrike">
                <a:solidFill>
                  <a:srgbClr val="535353"/>
                </a:solidFill>
                <a:latin typeface="Roboto"/>
              </a:defRPr>
            </a:pPr>
            <a:endParaRPr lang="en-US"/>
          </a:p>
        </c:txPr>
        <c:crossAx val="1276894208"/>
        <c:crosses val="autoZero"/>
        <c:crossBetween val="between"/>
        <c:majorUnit val="125000.0"/>
        <c:minorUnit val="62500.0"/>
      </c:valAx>
      <c:spPr>
        <a:noFill/>
        <a:ln w="25400" cap="flat">
          <a:solidFill>
            <a:srgbClr val="8A8B89"/>
          </a:solidFill>
          <a:prstDash val="solid"/>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4500" b="0" i="0" u="none" strike="noStrike">
                <a:solidFill>
                  <a:srgbClr val="535353"/>
                </a:solidFill>
                <a:latin typeface="Roboto"/>
              </a:defRPr>
            </a:pPr>
            <a:r>
              <a:rPr lang="en-US" sz="4500" b="0" i="0" u="none" strike="noStrike">
                <a:solidFill>
                  <a:srgbClr val="535353"/>
                </a:solidFill>
                <a:latin typeface="Roboto"/>
              </a:rPr>
              <a:t>Avg. Execution Time</a:t>
            </a:r>
          </a:p>
        </c:rich>
      </c:tx>
      <c:layout>
        <c:manualLayout>
          <c:xMode val="edge"/>
          <c:yMode val="edge"/>
          <c:x val="0.253553"/>
          <c:y val="0.0"/>
          <c:w val="0.492895"/>
          <c:h val="0.134349"/>
        </c:manualLayout>
      </c:layout>
      <c:overlay val="1"/>
      <c:spPr>
        <a:noFill/>
        <a:effectLst/>
      </c:spPr>
    </c:title>
    <c:autoTitleDeleted val="0"/>
    <c:plotArea>
      <c:layout>
        <c:manualLayout>
          <c:layoutTarget val="inner"/>
          <c:xMode val="edge"/>
          <c:yMode val="edge"/>
          <c:x val="0.087503"/>
          <c:y val="0.134349"/>
          <c:w val="0.907497"/>
          <c:h val="0.680788"/>
        </c:manualLayout>
      </c:layout>
      <c:barChart>
        <c:barDir val="col"/>
        <c:grouping val="clustered"/>
        <c:varyColors val="0"/>
        <c:ser>
          <c:idx val="0"/>
          <c:order val="0"/>
          <c:tx>
            <c:strRef>
              <c:f>Sheet1!$A$2</c:f>
              <c:strCache>
                <c:ptCount val="1"/>
                <c:pt idx="0">
                  <c:v>Average execution time</c:v>
                </c:pt>
              </c:strCache>
            </c:strRef>
          </c:tx>
          <c:spPr>
            <a:solidFill>
              <a:srgbClr val="2F7202">
                <a:alpha val="90000"/>
              </a:srgbClr>
            </a:solidFill>
            <a:ln w="12700" cap="flat">
              <a:noFill/>
              <a:miter lim="400000"/>
            </a:ln>
            <a:effectLst/>
          </c:spPr>
          <c:invertIfNegative val="0"/>
          <c:dLbls>
            <c:dLbl>
              <c:idx val="1"/>
              <c:layout>
                <c:manualLayout>
                  <c:x val="0.0341471965342459"/>
                  <c:y val="-0.0122135008422988"/>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General&quot; sec&quot;" sourceLinked="0"/>
            <c:spPr>
              <a:noFill/>
              <a:ln>
                <a:noFill/>
              </a:ln>
              <a:effectLst/>
            </c:spPr>
            <c:txPr>
              <a:bodyPr/>
              <a:lstStyle/>
              <a:p>
                <a:pPr>
                  <a:defRPr sz="4500" b="0" i="0" u="none" strike="noStrike">
                    <a:ln>
                      <a:noFill/>
                    </a:ln>
                    <a:solidFill>
                      <a:schemeClr val="bg1"/>
                    </a:solidFill>
                    <a:effectLst>
                      <a:outerShdw blurRad="190500" dist="25400" dir="5400000" algn="tl">
                        <a:srgbClr val="363636">
                          <a:alpha val="50000"/>
                        </a:srgbClr>
                      </a:outerShdw>
                    </a:effectLst>
                    <a:latin typeface="Roboto"/>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2"/>
                <c:pt idx="0">
                  <c:v>VQA 1.0  Challenge, 2016</c:v>
                </c:pt>
                <c:pt idx="1">
                  <c:v>VQA 2.0_x000d_Challenge, 2017</c:v>
                </c:pt>
              </c:strCache>
            </c:strRef>
          </c:cat>
          <c:val>
            <c:numRef>
              <c:f>Sheet1!$B$2:$C$2</c:f>
              <c:numCache>
                <c:formatCode>General</c:formatCode>
                <c:ptCount val="2"/>
                <c:pt idx="0">
                  <c:v>410.0</c:v>
                </c:pt>
                <c:pt idx="1">
                  <c:v>136.0</c:v>
                </c:pt>
              </c:numCache>
            </c:numRef>
          </c:val>
        </c:ser>
        <c:dLbls>
          <c:showLegendKey val="0"/>
          <c:showVal val="0"/>
          <c:showCatName val="0"/>
          <c:showSerName val="0"/>
          <c:showPercent val="0"/>
          <c:showBubbleSize val="0"/>
        </c:dLbls>
        <c:gapWidth val="20"/>
        <c:overlap val="-20"/>
        <c:axId val="1240742480"/>
        <c:axId val="1240801520"/>
      </c:barChart>
      <c:catAx>
        <c:axId val="1240742480"/>
        <c:scaling>
          <c:orientation val="minMax"/>
        </c:scaling>
        <c:delete val="0"/>
        <c:axPos val="b"/>
        <c:numFmt formatCode="General" sourceLinked="0"/>
        <c:majorTickMark val="none"/>
        <c:minorTickMark val="none"/>
        <c:tickLblPos val="low"/>
        <c:spPr>
          <a:ln w="25400" cap="flat">
            <a:solidFill>
              <a:srgbClr val="8A8B89"/>
            </a:solidFill>
            <a:prstDash val="solid"/>
            <a:miter lim="400000"/>
          </a:ln>
        </c:spPr>
        <c:txPr>
          <a:bodyPr rot="0"/>
          <a:lstStyle/>
          <a:p>
            <a:pPr>
              <a:defRPr sz="4800" b="0" i="0" u="none" strike="noStrike">
                <a:solidFill>
                  <a:srgbClr val="535353"/>
                </a:solidFill>
                <a:latin typeface="Roboto"/>
              </a:defRPr>
            </a:pPr>
            <a:endParaRPr lang="en-US"/>
          </a:p>
        </c:txPr>
        <c:crossAx val="1240801520"/>
        <c:crosses val="autoZero"/>
        <c:auto val="1"/>
        <c:lblAlgn val="ctr"/>
        <c:lblOffset val="100"/>
        <c:noMultiLvlLbl val="1"/>
      </c:catAx>
      <c:valAx>
        <c:axId val="1240801520"/>
        <c:scaling>
          <c:orientation val="minMax"/>
          <c:max val="500.0"/>
        </c:scaling>
        <c:delete val="0"/>
        <c:axPos val="l"/>
        <c:majorGridlines>
          <c:spPr>
            <a:ln w="12700" cap="flat">
              <a:solidFill>
                <a:srgbClr val="8A8B89"/>
              </a:solidFill>
              <a:prstDash val="solid"/>
              <a:miter lim="400000"/>
            </a:ln>
          </c:spPr>
        </c:majorGridlines>
        <c:numFmt formatCode="#,##0_);\(#,##0\)" sourceLinked="0"/>
        <c:majorTickMark val="none"/>
        <c:minorTickMark val="none"/>
        <c:tickLblPos val="nextTo"/>
        <c:spPr>
          <a:ln w="25400" cap="flat">
            <a:noFill/>
            <a:prstDash val="solid"/>
            <a:miter lim="400000"/>
          </a:ln>
        </c:spPr>
        <c:txPr>
          <a:bodyPr rot="0"/>
          <a:lstStyle/>
          <a:p>
            <a:pPr>
              <a:defRPr sz="2880" b="0" i="0" u="none" strike="noStrike">
                <a:solidFill>
                  <a:srgbClr val="535353"/>
                </a:solidFill>
                <a:latin typeface="Roboto"/>
              </a:defRPr>
            </a:pPr>
            <a:endParaRPr lang="en-US"/>
          </a:p>
        </c:txPr>
        <c:crossAx val="1240742480"/>
        <c:crosses val="autoZero"/>
        <c:crossBetween val="between"/>
        <c:majorUnit val="125.0"/>
        <c:minorUnit val="62.5"/>
      </c:valAx>
      <c:spPr>
        <a:noFill/>
        <a:ln w="25400" cap="flat">
          <a:solidFill>
            <a:srgbClr val="8A8B89"/>
          </a:solidFill>
          <a:prstDash val="solid"/>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mailto:team@cloudcv.or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r>
              <a:t>Hi, I’m Deshraj from CloudCV. CloudCV is an open source organization that aims to simplify the process of AI research. I’ll be talking about our latest project, EvalAI.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Hosting a challenge is streamlined. One can create the challenge on EvalAI using the intuitive UI or using zip configuration file.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For participants, EvalAI provides a swift and robust backend based on map-reduce framework that speed up evaluation on the fly. This makes it much faster for researchers to reproduce results from technical papers, and to perform reliable and accurate analyses.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381000" y="685800"/>
            <a:ext cx="6096000" cy="3429000"/>
          </a:xfrm>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As its first challenge, EvalAI hosted this year’s VQA 2.0 challenge.</a:t>
            </a:r>
          </a:p>
          <a:p>
            <a:endParaRPr/>
          </a:p>
          <a:p>
            <a:r>
              <a:t>Some background: Last year, the VQA 1.0 challenge was hosted on Codalab, and on average evaluation would take 410 seconds.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This year, the dataset for the VQA 2.0 challenge is twice as large. Despite this, we’ve found that our parallelized backend only takes a third of the time, which is a 6x speedup!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t>This year, the dataset for the VQA 2.0 challenge is twice as large. Despite this, we’ve found that our parallelized backend only takes a third of the time, which is a 6x speedup!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t>On the front-end, we display centralized leaderboards that update in real time to help participants and organizers track progress.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Finally, we have designed a clean and intuitive user experience.</a:t>
            </a:r>
          </a:p>
          <a:p>
            <a:endParaRPr/>
          </a:p>
          <a:p>
            <a:r>
              <a:t>To top it all, EvalAI is completely open-source and so new features can easily be added by the community.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Overall, we are building a centralized platform for all the AI challenges whether they are hosted on EvalAI or fork of EvalAI or as any other web application.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t>We are working on some really cool features as of now and  I would like give an overview of some of those features. The first one is creating challenge on EvalAI. One can create challenge either using zip configuration file or using the intuitive UI of EvalAI.</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t>We are also working on adding support for challenges hosted on third party web applications where they can be linked with EvalAI using a simple web hook  service that will publish the results on EvalAI’s leaderboard on the fly. This way, the challenge hosts can restrict the access to the test annotations to themselves and still their challenge can be featured on EvalAI along with all the results.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This is our team. We are a group of graduate students, engineers and researchers supported by more than 30 open source contributors who are working with us on the project.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t>Another important feature is EvalAI Python APIs. Using this, the participants can submit the results to EvalAI through python console.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To summarize, our ultimate goal is to build a centralized platform to host, participate and collaborate in AI challenges organized around the globe and we hope to help in benchmarking progress in AI.</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If you are interested in hosting a challenge on EvalAI, please reach out to us at </a:t>
            </a:r>
            <a:r>
              <a:rPr u="sng">
                <a:hlinkClick r:id="rId3"/>
              </a:rPr>
              <a:t>team@cloudcv.org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t>Thats all from my side. Thanks for listening.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The problem: Benchmarking progress in AI is hard.</a:t>
            </a:r>
          </a:p>
          <a:p>
            <a:r>
              <a:t> </a:t>
            </a:r>
          </a:p>
          <a:p>
            <a:r>
              <a:t>Comparing a new technique with existing approaches is a critical component of research. In a field as fast-moving as AI, such reproducibility is especially important.</a:t>
            </a:r>
          </a:p>
          <a:p>
            <a:endParaRPr/>
          </a:p>
          <a:p>
            <a:r>
              <a:t>However, it is becoming increasingly difficult to reproduce numbers from published papers, and to reliably compare new algorithms with existing approaches. Some common problems are: inconsistencies arising from differences in algorithm implementation, from using different splits of the same dataset, or not using the same evaluation metrics.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To benchmark progress, hundreds of AI challenges have been proposed: In computer vision, we have challenges like imagenet and the MS COCO Challenges, in data science we have had the Netflix Challenge and the KDD cup, and so on.</a:t>
            </a:r>
          </a:p>
          <a:p>
            <a:endParaRPr/>
          </a:p>
          <a:p>
            <a:r>
              <a:t>However, a centralized platform to both host and participate in such challenges is still lacking.</a:t>
            </a:r>
          </a:p>
          <a:p>
            <a:endParaRPr/>
          </a:p>
          <a:p>
            <a:pPr marL="249030" indent="-249030">
              <a:buClr>
                <a:srgbClr val="535353"/>
              </a:buClr>
              <a:buSzPct val="83000"/>
              <a:buChar char="-"/>
            </a:pPr>
            <a:r>
              <a:t>change the size of squad dataset</a:t>
            </a:r>
          </a:p>
          <a:p>
            <a:pPr marL="249030" indent="-249030">
              <a:buClr>
                <a:srgbClr val="535353"/>
              </a:buClr>
              <a:buSzPct val="83000"/>
              <a:buChar char="-"/>
            </a:pPr>
            <a:r>
              <a:t>move VQA image above </a:t>
            </a:r>
          </a:p>
          <a:p>
            <a:pPr marL="249030" indent="-249030">
              <a:buClr>
                <a:srgbClr val="535353"/>
              </a:buClr>
              <a:buSzPct val="83000"/>
              <a:buChar char="-"/>
            </a:pPr>
            <a:r>
              <a:t>say imagenet instead of ILSVRC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t>EvalAI is an open-source web platform that aims to evaluate the state of the art in AI. Its goal is to help AI researchers, and students to host, collaborate, and participate in AI challenges organized around the globe.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A question we’re often asked is: Doesn’t Kaggle already do this? The central difference is this: On Kaggle, an AI researcher needs to choose from Kaggle’s predefined set of evaluation schemes: often that is just not enough. On the other hand with EvalAI, /any/ kind of challenge can be hosted.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A challenge on EvalAI is designed around two entities: challenge hosts, and challenge participants. Now, I will be talking about some of the crucial features in EvalAI for both hosts and participants.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We have open sourced EvalAI so that the challenge hosts can deploy it on their own servers and run their challenges.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We have designed a versatile backend framework that can support user-defined evaluation metrics and various evaluation phases for a single challenge.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548062" y="2875359"/>
            <a:ext cx="17287876" cy="4554141"/>
          </a:xfrm>
          <a:prstGeom prst="rect">
            <a:avLst/>
          </a:prstGeom>
        </p:spPr>
        <p:txBody>
          <a:bodyPr anchor="b"/>
          <a:lstStyle/>
          <a:p>
            <a:r>
              <a:t>Title Text</a:t>
            </a:r>
          </a:p>
        </p:txBody>
      </p:sp>
      <p:sp>
        <p:nvSpPr>
          <p:cNvPr id="12" name="Body Level One…"/>
          <p:cNvSpPr txBox="1">
            <a:spLocks noGrp="1"/>
          </p:cNvSpPr>
          <p:nvPr>
            <p:ph type="body" sz="quarter" idx="1"/>
          </p:nvPr>
        </p:nvSpPr>
        <p:spPr>
          <a:xfrm>
            <a:off x="3548062" y="7411640"/>
            <a:ext cx="17287876" cy="1821657"/>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4833937" y="8001000"/>
            <a:ext cx="14716126" cy="714375"/>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Type a quote here.”"/>
          <p:cNvSpPr txBox="1">
            <a:spLocks noGrp="1"/>
          </p:cNvSpPr>
          <p:nvPr>
            <p:ph type="body" sz="quarter" idx="14"/>
          </p:nvPr>
        </p:nvSpPr>
        <p:spPr>
          <a:xfrm>
            <a:off x="4833937" y="5838229"/>
            <a:ext cx="14716126" cy="914401"/>
          </a:xfrm>
          <a:prstGeom prst="rect">
            <a:avLst/>
          </a:prstGeom>
        </p:spPr>
        <p:txBody>
          <a:bodyPr>
            <a:spAutoFit/>
          </a:bodyPr>
          <a:lstStyle>
            <a:lvl1pPr marL="0" indent="0" algn="ctr">
              <a:spcBef>
                <a:spcPts val="0"/>
              </a:spcBef>
              <a:buSzTx/>
              <a:buNone/>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4941093" y="732234"/>
            <a:ext cx="14608970" cy="824095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715500"/>
            <a:ext cx="14716126" cy="1803797"/>
          </a:xfrm>
          <a:prstGeom prst="rect">
            <a:avLst/>
          </a:prstGeom>
        </p:spPr>
        <p:txBody>
          <a:bodyPr/>
          <a:lstStyle/>
          <a:p>
            <a:r>
              <a:t>Title Text</a:t>
            </a:r>
          </a:p>
        </p:txBody>
      </p:sp>
      <p:sp>
        <p:nvSpPr>
          <p:cNvPr id="22" name="Body Level One…"/>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3548062" y="4572000"/>
            <a:ext cx="17287876" cy="4554141"/>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477749" y="857250"/>
            <a:ext cx="7536657" cy="1091207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3548062" y="1428750"/>
            <a:ext cx="8286751" cy="5464969"/>
          </a:xfrm>
          <a:prstGeom prst="rect">
            <a:avLst/>
          </a:prstGeom>
        </p:spPr>
        <p:txBody>
          <a:bodyPr anchor="b"/>
          <a:lstStyle/>
          <a:p>
            <a:r>
              <a:t>Title Text</a:t>
            </a:r>
          </a:p>
        </p:txBody>
      </p:sp>
      <p:sp>
        <p:nvSpPr>
          <p:cNvPr id="40" name="Body Level One…"/>
          <p:cNvSpPr txBox="1">
            <a:spLocks noGrp="1"/>
          </p:cNvSpPr>
          <p:nvPr>
            <p:ph type="body" sz="quarter" idx="1"/>
          </p:nvPr>
        </p:nvSpPr>
        <p:spPr>
          <a:xfrm>
            <a:off x="3548062" y="6875859"/>
            <a:ext cx="8286751" cy="546497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724452" indent="-724452">
              <a:lnSpc>
                <a:spcPct val="120000"/>
              </a:lnSpc>
              <a:spcBef>
                <a:spcPts val="6400"/>
              </a:spcBef>
              <a:defRPr sz="6400"/>
            </a:lvl1pPr>
            <a:lvl2pPr marL="1245152" indent="-724452">
              <a:lnSpc>
                <a:spcPct val="120000"/>
              </a:lnSpc>
              <a:spcBef>
                <a:spcPts val="6400"/>
              </a:spcBef>
              <a:defRPr sz="6400"/>
            </a:lvl2pPr>
            <a:lvl3pPr marL="1765852" indent="-724452">
              <a:lnSpc>
                <a:spcPct val="120000"/>
              </a:lnSpc>
              <a:spcBef>
                <a:spcPts val="6400"/>
              </a:spcBef>
              <a:defRPr sz="6400"/>
            </a:lvl3pPr>
            <a:lvl4pPr marL="2286552" indent="-724452">
              <a:lnSpc>
                <a:spcPct val="120000"/>
              </a:lnSpc>
              <a:spcBef>
                <a:spcPts val="6400"/>
              </a:spcBef>
              <a:defRPr sz="6400"/>
            </a:lvl4pPr>
            <a:lvl5pPr marL="2807252" indent="-724452">
              <a:lnSpc>
                <a:spcPct val="120000"/>
              </a:lnSpc>
              <a:spcBef>
                <a:spcPts val="6400"/>
              </a:spcBef>
              <a:defRPr sz="6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709921" y="3911203"/>
            <a:ext cx="7429501" cy="869751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3548062" y="3839765"/>
            <a:ext cx="8286751" cy="8858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119562" y="1071562"/>
            <a:ext cx="16127017" cy="11555017"/>
          </a:xfrm>
          <a:prstGeom prst="rect">
            <a:avLst/>
          </a:prstGeom>
        </p:spPr>
        <p:txBody>
          <a:bodyPr/>
          <a:lstStyle>
            <a:lvl1pPr marL="724452" indent="-724452">
              <a:lnSpc>
                <a:spcPct val="120000"/>
              </a:lnSpc>
              <a:spcBef>
                <a:spcPts val="6400"/>
              </a:spcBef>
              <a:defRPr sz="6400"/>
            </a:lvl1pPr>
            <a:lvl2pPr marL="1245152" indent="-724452">
              <a:lnSpc>
                <a:spcPct val="120000"/>
              </a:lnSpc>
              <a:spcBef>
                <a:spcPts val="6400"/>
              </a:spcBef>
              <a:defRPr sz="6400"/>
            </a:lvl2pPr>
            <a:lvl3pPr marL="1765852" indent="-724452">
              <a:lnSpc>
                <a:spcPct val="120000"/>
              </a:lnSpc>
              <a:spcBef>
                <a:spcPts val="6400"/>
              </a:spcBef>
              <a:defRPr sz="6400"/>
            </a:lvl3pPr>
            <a:lvl4pPr marL="2286552" indent="-724452">
              <a:lnSpc>
                <a:spcPct val="120000"/>
              </a:lnSpc>
              <a:spcBef>
                <a:spcPts val="6400"/>
              </a:spcBef>
              <a:defRPr sz="6400"/>
            </a:lvl4pPr>
            <a:lvl5pPr marL="2807252" indent="-724452">
              <a:lnSpc>
                <a:spcPct val="120000"/>
              </a:lnSpc>
              <a:spcBef>
                <a:spcPts val="6400"/>
              </a:spcBef>
              <a:defRPr sz="6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406312" y="7072312"/>
            <a:ext cx="8161735" cy="5929313"/>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2420112" y="714375"/>
            <a:ext cx="8161735" cy="5929313"/>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3798093" y="714375"/>
            <a:ext cx="8167826" cy="122872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548062" y="357187"/>
            <a:ext cx="17287876" cy="34290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3548062" y="3839765"/>
            <a:ext cx="17287876" cy="88582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2882" y="13038931"/>
            <a:ext cx="460376" cy="498476"/>
          </a:xfrm>
          <a:prstGeom prst="rect">
            <a:avLst/>
          </a:prstGeom>
          <a:ln w="12700">
            <a:miter lim="400000"/>
          </a:ln>
        </p:spPr>
        <p:txBody>
          <a:bodyPr wrap="none" lIns="71437" tIns="71437" rIns="71437" bIns="71437" anchor="b">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1pPr>
      <a:lvl2pPr marL="0" marR="0" indent="22860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2pPr>
      <a:lvl3pPr marL="0" marR="0" indent="45720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3pPr>
      <a:lvl4pPr marL="0" marR="0" indent="68580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4pPr>
      <a:lvl5pPr marL="0" marR="0" indent="91440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5pPr>
      <a:lvl6pPr marL="0" marR="0" indent="114300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6pPr>
      <a:lvl7pPr marL="0" marR="0" indent="137160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7pPr>
      <a:lvl8pPr marL="0" marR="0" indent="160020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8pPr>
      <a:lvl9pPr marL="0" marR="0" indent="182880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9pPr>
    </p:titleStyle>
    <p:bodyStyle>
      <a:lvl1pPr marL="590884" marR="0" indent="-590884" algn="l" defTabSz="821531" rtl="0" latinLnBrk="0">
        <a:lnSpc>
          <a:spcPct val="100000"/>
        </a:lnSpc>
        <a:spcBef>
          <a:spcPts val="5300"/>
        </a:spcBef>
        <a:spcAft>
          <a:spcPts val="0"/>
        </a:spcAft>
        <a:buClrTx/>
        <a:buSzPct val="83000"/>
        <a:buFontTx/>
        <a:buChar char="•"/>
        <a:tabLst/>
        <a:defRPr sz="5200" b="0" i="0" u="none" strike="noStrike" cap="none" spc="0" baseline="0">
          <a:ln>
            <a:noFill/>
          </a:ln>
          <a:solidFill>
            <a:srgbClr val="535353"/>
          </a:solidFill>
          <a:uFillTx/>
          <a:latin typeface="+mn-lt"/>
          <a:ea typeface="+mn-ea"/>
          <a:cs typeface="+mn-cs"/>
          <a:sym typeface="Gill Sans Light"/>
        </a:defRPr>
      </a:lvl1pPr>
      <a:lvl2pPr marL="1022684" marR="0" indent="-590884" algn="l" defTabSz="821531"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2pPr>
      <a:lvl3pPr marL="1454484" marR="0" indent="-590884" algn="l" defTabSz="821531"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3pPr>
      <a:lvl4pPr marL="1886284" marR="0" indent="-590884" algn="l" defTabSz="821531"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4pPr>
      <a:lvl5pPr marL="2318084" marR="0" indent="-590884" algn="l" defTabSz="821531"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5pPr>
      <a:lvl6pPr marL="2749884" marR="0" indent="-590884" algn="l" defTabSz="821531"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6pPr>
      <a:lvl7pPr marL="3181684" marR="0" indent="-590884" algn="l" defTabSz="821531"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7pPr>
      <a:lvl8pPr marL="3613484" marR="0" indent="-590884" algn="l" defTabSz="821531"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8pPr>
      <a:lvl9pPr marL="4045284" marR="0" indent="-590884" algn="l" defTabSz="821531" rtl="0" latinLnBrk="0">
        <a:lnSpc>
          <a:spcPct val="100000"/>
        </a:lnSpc>
        <a:spcBef>
          <a:spcPts val="5300"/>
        </a:spcBef>
        <a:spcAft>
          <a:spcPts val="0"/>
        </a:spcAft>
        <a:buClrTx/>
        <a:buSzPct val="82000"/>
        <a:buFontTx/>
        <a:buChar char="•"/>
        <a:tabLst/>
        <a:defRPr sz="5200" b="0" i="0" u="none" strike="noStrike" cap="none" spc="0" baseline="0">
          <a:ln>
            <a:noFill/>
          </a:ln>
          <a:solidFill>
            <a:srgbClr val="535353"/>
          </a:solidFill>
          <a:uFillTx/>
          <a:latin typeface="+mn-lt"/>
          <a:ea typeface="+mn-ea"/>
          <a:cs typeface="+mn-cs"/>
          <a:sym typeface="Gill Sans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1.xml"/><Relationship Id="rId5" Type="http://schemas.openxmlformats.org/officeDocument/2006/relationships/image" Target="../media/image9.png"/><Relationship Id="rId6" Type="http://schemas.openxmlformats.org/officeDocument/2006/relationships/chart" Target="../charts/chart2.xml"/><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3.xml"/><Relationship Id="rId5" Type="http://schemas.openxmlformats.org/officeDocument/2006/relationships/image" Target="../media/image33.png"/><Relationship Id="rId6" Type="http://schemas.openxmlformats.org/officeDocument/2006/relationships/image" Target="../media/image9.png"/><Relationship Id="rId7" Type="http://schemas.openxmlformats.org/officeDocument/2006/relationships/chart" Target="../charts/chart4.xml"/><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5.xml"/><Relationship Id="rId5" Type="http://schemas.openxmlformats.org/officeDocument/2006/relationships/image" Target="../media/image33.png"/><Relationship Id="rId6" Type="http://schemas.openxmlformats.org/officeDocument/2006/relationships/image" Target="../media/image9.png"/><Relationship Id="rId7" Type="http://schemas.openxmlformats.org/officeDocument/2006/relationships/chart" Target="../charts/chart6.xml"/><Relationship Id="rId8"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hyperlink" Target="https://evalai.cloudcv.org/featured-challenges/1/leaderboard/3" TargetMode="External"/><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cloudcv.org" TargetMode="External"/><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jpeg"/><Relationship Id="rId10" Type="http://schemas.openxmlformats.org/officeDocument/2006/relationships/image" Target="../media/image44.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45.jpeg"/><Relationship Id="rId6" Type="http://schemas.openxmlformats.org/officeDocument/2006/relationships/image" Target="../media/image46.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4.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17.tif"/><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4.tif"/><Relationship Id="rId9" Type="http://schemas.openxmlformats.org/officeDocument/2006/relationships/image" Target="../media/image15.tif"/><Relationship Id="rId10" Type="http://schemas.openxmlformats.org/officeDocument/2006/relationships/image" Target="../media/image16.t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mailto:team@cloudcv.org" TargetMode="External"/><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mailto:team@cloudcv.org" TargetMode="External"/><Relationship Id="rId5" Type="http://schemas.openxmlformats.org/officeDocument/2006/relationships/hyperlink" Target="http://evalai.cloudcv.org" TargetMode="External"/><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tif"/><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15.tif"/><Relationship Id="rId12" Type="http://schemas.openxmlformats.org/officeDocument/2006/relationships/image" Target="../media/image16.tif"/><Relationship Id="rId13" Type="http://schemas.openxmlformats.org/officeDocument/2006/relationships/image" Target="../media/image17.tif"/><Relationship Id="rId1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ti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19" name="CLOUDCV_LOGO (1).png" descr="CLOUDCV_LOGO (1).png"/>
          <p:cNvPicPr>
            <a:picLocks noChangeAspect="1"/>
          </p:cNvPicPr>
          <p:nvPr/>
        </p:nvPicPr>
        <p:blipFill>
          <a:blip r:embed="rId4">
            <a:extLst/>
          </a:blip>
          <a:stretch>
            <a:fillRect/>
          </a:stretch>
        </p:blipFill>
        <p:spPr>
          <a:xfrm>
            <a:off x="20552877" y="322698"/>
            <a:ext cx="3276296" cy="2596089"/>
          </a:xfrm>
          <a:prstGeom prst="rect">
            <a:avLst/>
          </a:prstGeom>
          <a:ln w="12700">
            <a:miter lim="400000"/>
          </a:ln>
        </p:spPr>
      </p:pic>
      <p:sp>
        <p:nvSpPr>
          <p:cNvPr id="120" name="Evaluating state of the art in AI"/>
          <p:cNvSpPr txBox="1"/>
          <p:nvPr/>
        </p:nvSpPr>
        <p:spPr>
          <a:xfrm>
            <a:off x="7453907" y="7970832"/>
            <a:ext cx="9476186" cy="955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500">
                <a:latin typeface="Roboto Light"/>
                <a:ea typeface="Roboto Light"/>
                <a:cs typeface="Roboto Light"/>
                <a:sym typeface="Roboto Light"/>
              </a:defRPr>
            </a:lvl1pPr>
          </a:lstStyle>
          <a:p>
            <a:r>
              <a:t>Evaluating state of the art in AI</a:t>
            </a:r>
          </a:p>
        </p:txBody>
      </p:sp>
      <p:pic>
        <p:nvPicPr>
          <p:cNvPr id="121" name="EvalAi_Finallogo.png" descr="EvalAi_Finallogo.png"/>
          <p:cNvPicPr>
            <a:picLocks noChangeAspect="1"/>
          </p:cNvPicPr>
          <p:nvPr/>
        </p:nvPicPr>
        <p:blipFill>
          <a:blip r:embed="rId5">
            <a:extLst/>
          </a:blip>
          <a:srcRect/>
          <a:stretch>
            <a:fillRect/>
          </a:stretch>
        </p:blipFill>
        <p:spPr>
          <a:xfrm>
            <a:off x="7495175" y="5360392"/>
            <a:ext cx="11640998" cy="299522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27" name="5b2d0f675530edbd237e2620de5bffb1.png" descr="5b2d0f675530edbd237e2620de5bffb1.png"/>
          <p:cNvPicPr>
            <a:picLocks noChangeAspect="1"/>
          </p:cNvPicPr>
          <p:nvPr/>
        </p:nvPicPr>
        <p:blipFill>
          <a:blip r:embed="rId4">
            <a:extLst/>
          </a:blip>
          <a:srcRect t="224" b="224"/>
          <a:stretch>
            <a:fillRect/>
          </a:stretch>
        </p:blipFill>
        <p:spPr>
          <a:xfrm>
            <a:off x="9023474" y="1758947"/>
            <a:ext cx="14999253" cy="11913470"/>
          </a:xfrm>
          <a:prstGeom prst="rect">
            <a:avLst/>
          </a:prstGeom>
          <a:ln w="25400">
            <a:miter lim="400000"/>
          </a:ln>
          <a:effectLst>
            <a:outerShdw blurRad="177800" dist="101600" dir="5520000" rotWithShape="0">
              <a:srgbClr val="000000">
                <a:alpha val="60000"/>
              </a:srgbClr>
            </a:outerShdw>
          </a:effectLst>
        </p:spPr>
      </p:pic>
      <p:pic>
        <p:nvPicPr>
          <p:cNvPr id="228" name="Screen Shot 2017-05-21 at 2.34.35 AM.png" descr="Screen Shot 2017-05-21 at 2.34.35 AM.png"/>
          <p:cNvPicPr>
            <a:picLocks/>
          </p:cNvPicPr>
          <p:nvPr/>
        </p:nvPicPr>
        <p:blipFill>
          <a:blip r:embed="rId5">
            <a:extLst/>
          </a:blip>
          <a:srcRect t="4587" b="4587"/>
          <a:stretch>
            <a:fillRect/>
          </a:stretch>
        </p:blipFill>
        <p:spPr>
          <a:xfrm>
            <a:off x="9642202" y="2370947"/>
            <a:ext cx="13761586" cy="7811893"/>
          </a:xfrm>
          <a:prstGeom prst="rect">
            <a:avLst/>
          </a:prstGeom>
          <a:ln w="25400">
            <a:miter lim="400000"/>
          </a:ln>
          <a:effectLst>
            <a:outerShdw blurRad="177800" dist="101600" dir="5520000" rotWithShape="0">
              <a:srgbClr val="000000">
                <a:alpha val="60000"/>
              </a:srgbClr>
            </a:outerShdw>
          </a:effectLst>
        </p:spPr>
      </p:pic>
      <p:pic>
        <p:nvPicPr>
          <p:cNvPr id="229" name="Line" descr="Line"/>
          <p:cNvPicPr>
            <a:picLocks/>
          </p:cNvPicPr>
          <p:nvPr/>
        </p:nvPicPr>
        <p:blipFill>
          <a:blip r:embed="rId6">
            <a:extLst/>
          </a:blip>
          <a:stretch>
            <a:fillRect/>
          </a:stretch>
        </p:blipFill>
        <p:spPr>
          <a:xfrm>
            <a:off x="7308593" y="2800837"/>
            <a:ext cx="5313269" cy="8410112"/>
          </a:xfrm>
          <a:prstGeom prst="rect">
            <a:avLst/>
          </a:prstGeom>
        </p:spPr>
      </p:pic>
      <p:sp>
        <p:nvSpPr>
          <p:cNvPr id="231" name="Host"/>
          <p:cNvSpPr txBox="1">
            <a:spLocks noGrp="1"/>
          </p:cNvSpPr>
          <p:nvPr>
            <p:ph type="title"/>
          </p:nvPr>
        </p:nvSpPr>
        <p:spPr>
          <a:xfrm>
            <a:off x="3272390" y="-83318"/>
            <a:ext cx="17839220" cy="1915808"/>
          </a:xfrm>
          <a:prstGeom prst="rect">
            <a:avLst/>
          </a:prstGeom>
        </p:spPr>
        <p:txBody>
          <a:bodyPr/>
          <a:lstStyle>
            <a:lvl1pPr>
              <a:defRPr sz="9600" cap="none"/>
            </a:lvl1pPr>
          </a:lstStyle>
          <a:p>
            <a:r>
              <a:t>Host</a:t>
            </a:r>
          </a:p>
        </p:txBody>
      </p:sp>
      <p:sp>
        <p:nvSpPr>
          <p:cNvPr id="232" name="Rectangle"/>
          <p:cNvSpPr/>
          <p:nvPr/>
        </p:nvSpPr>
        <p:spPr>
          <a:xfrm>
            <a:off x="437217" y="1645137"/>
            <a:ext cx="6903418" cy="3436018"/>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p:spPr>
        <p:txBody>
          <a:bodyPr lIns="71437" tIns="71437" rIns="71437" bIns="71437" anchor="ctr"/>
          <a:lstStyle/>
          <a:p>
            <a:pPr>
              <a:defRPr>
                <a:solidFill>
                  <a:srgbClr val="FFFFFF"/>
                </a:solidFill>
              </a:defRPr>
            </a:pPr>
            <a:endParaRPr/>
          </a:p>
        </p:txBody>
      </p:sp>
      <p:sp>
        <p:nvSpPr>
          <p:cNvPr id="233" name="Open Source"/>
          <p:cNvSpPr txBox="1"/>
          <p:nvPr/>
        </p:nvSpPr>
        <p:spPr>
          <a:xfrm>
            <a:off x="516085" y="2885308"/>
            <a:ext cx="6745682" cy="95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500">
                <a:solidFill>
                  <a:srgbClr val="FFFFFF"/>
                </a:solidFill>
                <a:latin typeface="Roboto Light"/>
                <a:ea typeface="Roboto Light"/>
                <a:cs typeface="Roboto Light"/>
                <a:sym typeface="Roboto Light"/>
              </a:defRPr>
            </a:lvl1pPr>
          </a:lstStyle>
          <a:p>
            <a:r>
              <a:t>Open Source</a:t>
            </a:r>
          </a:p>
        </p:txBody>
      </p:sp>
      <p:sp>
        <p:nvSpPr>
          <p:cNvPr id="234" name="Custom Evaluation…"/>
          <p:cNvSpPr/>
          <p:nvPr/>
        </p:nvSpPr>
        <p:spPr>
          <a:xfrm>
            <a:off x="437217" y="5504260"/>
            <a:ext cx="6903418" cy="3436018"/>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5500">
                <a:solidFill>
                  <a:srgbClr val="FFFFFF"/>
                </a:solidFill>
                <a:latin typeface="Roboto Light"/>
                <a:ea typeface="Roboto Light"/>
                <a:cs typeface="Roboto Light"/>
                <a:sym typeface="Roboto Light"/>
              </a:defRPr>
            </a:pPr>
            <a:r>
              <a:t>Custom Evaluation</a:t>
            </a:r>
          </a:p>
          <a:p>
            <a:pPr>
              <a:defRPr sz="5500">
                <a:solidFill>
                  <a:srgbClr val="FFFFFF"/>
                </a:solidFill>
                <a:latin typeface="Roboto Light"/>
                <a:ea typeface="Roboto Light"/>
                <a:cs typeface="Roboto Light"/>
                <a:sym typeface="Roboto Light"/>
              </a:defRPr>
            </a:pPr>
            <a:r>
              <a:t>Protocols and Phases</a:t>
            </a:r>
          </a:p>
        </p:txBody>
      </p:sp>
      <p:sp>
        <p:nvSpPr>
          <p:cNvPr id="235" name="Text"/>
          <p:cNvSpPr txBox="1"/>
          <p:nvPr/>
        </p:nvSpPr>
        <p:spPr>
          <a:xfrm>
            <a:off x="157483" y="9285335"/>
            <a:ext cx="6745682" cy="1057276"/>
          </a:xfrm>
          <a:prstGeom prst="rect">
            <a:avLst/>
          </a:prstGeom>
          <a:ln w="12700">
            <a:miter lim="400000"/>
          </a:ln>
        </p:spPr>
        <p:txBody>
          <a:bodyPr lIns="71437" tIns="71437" rIns="71437" bIns="71437" anchor="ctr">
            <a:spAutoFit/>
          </a:bodyPr>
          <a:lstStyle/>
          <a:p>
            <a:pPr>
              <a:defRPr sz="6400">
                <a:solidFill>
                  <a:srgbClr val="FFFFFF"/>
                </a:solidFill>
              </a:defRPr>
            </a:pPr>
            <a:endParaRPr/>
          </a:p>
        </p:txBody>
      </p:sp>
      <p:sp>
        <p:nvSpPr>
          <p:cNvPr id="236" name="Hosting is…"/>
          <p:cNvSpPr txBox="1"/>
          <p:nvPr/>
        </p:nvSpPr>
        <p:spPr>
          <a:xfrm>
            <a:off x="516085" y="10185013"/>
            <a:ext cx="6745682" cy="1971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6400">
                <a:solidFill>
                  <a:srgbClr val="FFFFFF"/>
                </a:solidFill>
              </a:defRPr>
            </a:pPr>
            <a:r>
              <a:t>Hosting is </a:t>
            </a:r>
          </a:p>
          <a:p>
            <a:pPr>
              <a:defRPr sz="6400">
                <a:solidFill>
                  <a:srgbClr val="FFFFFF"/>
                </a:solidFill>
              </a:defRPr>
            </a:pPr>
            <a:r>
              <a:t>simple</a:t>
            </a:r>
          </a:p>
        </p:txBody>
      </p:sp>
      <p:sp>
        <p:nvSpPr>
          <p:cNvPr id="237" name="Rectangle"/>
          <p:cNvSpPr/>
          <p:nvPr/>
        </p:nvSpPr>
        <p:spPr>
          <a:xfrm>
            <a:off x="437217" y="9363383"/>
            <a:ext cx="6903418" cy="3436017"/>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p:spPr>
        <p:txBody>
          <a:bodyPr lIns="71437" tIns="71437" rIns="71437" bIns="71437" anchor="ctr"/>
          <a:lstStyle/>
          <a:p>
            <a:pPr>
              <a:defRPr>
                <a:solidFill>
                  <a:srgbClr val="FFFFFF"/>
                </a:solidFill>
              </a:defRPr>
            </a:pPr>
            <a:endParaRPr/>
          </a:p>
        </p:txBody>
      </p:sp>
      <p:sp>
        <p:nvSpPr>
          <p:cNvPr id="238" name="Hosting Challenge is…"/>
          <p:cNvSpPr txBox="1"/>
          <p:nvPr/>
        </p:nvSpPr>
        <p:spPr>
          <a:xfrm>
            <a:off x="461178" y="10197154"/>
            <a:ext cx="6745681" cy="1768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5500">
                <a:solidFill>
                  <a:srgbClr val="FFFFFF"/>
                </a:solidFill>
                <a:latin typeface="Roboto Light"/>
                <a:ea typeface="Roboto Light"/>
                <a:cs typeface="Roboto Light"/>
                <a:sym typeface="Roboto Light"/>
              </a:defRPr>
            </a:pPr>
            <a:r>
              <a:t>Hosting Challenge is </a:t>
            </a:r>
          </a:p>
          <a:p>
            <a:pPr>
              <a:defRPr sz="5500">
                <a:solidFill>
                  <a:srgbClr val="FFFFFF"/>
                </a:solidFill>
                <a:latin typeface="Roboto Light"/>
                <a:ea typeface="Roboto Light"/>
                <a:cs typeface="Roboto Light"/>
                <a:sym typeface="Roboto Light"/>
              </a:defRPr>
            </a:pPr>
            <a:r>
              <a:t>simple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42" name="Participant"/>
          <p:cNvSpPr txBox="1">
            <a:spLocks noGrp="1"/>
          </p:cNvSpPr>
          <p:nvPr>
            <p:ph type="title"/>
          </p:nvPr>
        </p:nvSpPr>
        <p:spPr>
          <a:xfrm>
            <a:off x="3272390" y="25328"/>
            <a:ext cx="17839220" cy="1915809"/>
          </a:xfrm>
          <a:prstGeom prst="rect">
            <a:avLst/>
          </a:prstGeom>
        </p:spPr>
        <p:txBody>
          <a:bodyPr/>
          <a:lstStyle>
            <a:lvl1pPr>
              <a:defRPr sz="9600" cap="none">
                <a:latin typeface="Roboto Light"/>
                <a:ea typeface="Roboto Light"/>
                <a:cs typeface="Roboto Light"/>
                <a:sym typeface="Roboto Light"/>
              </a:defRPr>
            </a:lvl1pPr>
          </a:lstStyle>
          <a:p>
            <a:r>
              <a:t>Participant</a:t>
            </a:r>
          </a:p>
        </p:txBody>
      </p:sp>
      <p:sp>
        <p:nvSpPr>
          <p:cNvPr id="243" name="Fast Evaluation"/>
          <p:cNvSpPr/>
          <p:nvPr/>
        </p:nvSpPr>
        <p:spPr>
          <a:xfrm>
            <a:off x="812679" y="1624434"/>
            <a:ext cx="6606835" cy="3357508"/>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6400">
                <a:solidFill>
                  <a:srgbClr val="FFFFFF"/>
                </a:solidFill>
                <a:latin typeface="Roboto Light"/>
                <a:ea typeface="Roboto Light"/>
                <a:cs typeface="Roboto Light"/>
                <a:sym typeface="Roboto Light"/>
              </a:defRPr>
            </a:lvl1pPr>
          </a:lstStyle>
          <a:p>
            <a:r>
              <a:t>Fast Evaluation</a:t>
            </a:r>
          </a:p>
        </p:txBody>
      </p:sp>
      <p:sp>
        <p:nvSpPr>
          <p:cNvPr id="244" name="MapReduce Job Execution: Logical View"/>
          <p:cNvSpPr txBox="1"/>
          <p:nvPr/>
        </p:nvSpPr>
        <p:spPr>
          <a:xfrm>
            <a:off x="7688612" y="2063106"/>
            <a:ext cx="14479986" cy="1095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atin typeface="Roboto Light"/>
                <a:ea typeface="Roboto Light"/>
                <a:cs typeface="Roboto Light"/>
                <a:sym typeface="Roboto Light"/>
              </a:defRPr>
            </a:lvl1pPr>
          </a:lstStyle>
          <a:p>
            <a:r>
              <a:t>MapReduce Job Execution: Logical View</a:t>
            </a:r>
          </a:p>
        </p:txBody>
      </p:sp>
      <p:pic>
        <p:nvPicPr>
          <p:cNvPr id="245" name="imageedit_1_4072853788.png" descr="imageedit_1_4072853788.png"/>
          <p:cNvPicPr>
            <a:picLocks noChangeAspect="1"/>
          </p:cNvPicPr>
          <p:nvPr/>
        </p:nvPicPr>
        <p:blipFill>
          <a:blip r:embed="rId4">
            <a:extLst/>
          </a:blip>
          <a:srcRect t="6896" b="6896"/>
          <a:stretch>
            <a:fillRect/>
          </a:stretch>
        </p:blipFill>
        <p:spPr>
          <a:xfrm>
            <a:off x="5787802" y="4265895"/>
            <a:ext cx="16640514" cy="8693181"/>
          </a:xfrm>
          <a:prstGeom prst="rect">
            <a:avLst/>
          </a:prstGeom>
          <a:ln w="12700">
            <a:miter lim="400000"/>
          </a:ln>
        </p:spPr>
      </p:pic>
      <p:sp>
        <p:nvSpPr>
          <p:cNvPr id="246" name="Output"/>
          <p:cNvSpPr txBox="1"/>
          <p:nvPr/>
        </p:nvSpPr>
        <p:spPr>
          <a:xfrm>
            <a:off x="22215885" y="8429502"/>
            <a:ext cx="2042903"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latin typeface="Roboto Light"/>
                <a:ea typeface="Roboto Light"/>
                <a:cs typeface="Roboto Light"/>
                <a:sym typeface="Roboto Light"/>
              </a:defRPr>
            </a:lvl1pPr>
          </a:lstStyle>
          <a:p>
            <a:r>
              <a:t>Output</a:t>
            </a:r>
          </a:p>
        </p:txBody>
      </p:sp>
      <p:sp>
        <p:nvSpPr>
          <p:cNvPr id="247" name="Map"/>
          <p:cNvSpPr txBox="1"/>
          <p:nvPr/>
        </p:nvSpPr>
        <p:spPr>
          <a:xfrm>
            <a:off x="6370324" y="12846660"/>
            <a:ext cx="1148756" cy="739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Roboto Light"/>
                <a:ea typeface="Roboto Light"/>
                <a:cs typeface="Roboto Light"/>
                <a:sym typeface="Roboto Light"/>
              </a:defRPr>
            </a:lvl1pPr>
          </a:lstStyle>
          <a:p>
            <a:r>
              <a:t>Map</a:t>
            </a:r>
          </a:p>
        </p:txBody>
      </p:sp>
      <p:sp>
        <p:nvSpPr>
          <p:cNvPr id="248" name="Shuffle"/>
          <p:cNvSpPr txBox="1"/>
          <p:nvPr/>
        </p:nvSpPr>
        <p:spPr>
          <a:xfrm>
            <a:off x="10332348" y="12846660"/>
            <a:ext cx="1721496" cy="739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Roboto Light"/>
                <a:ea typeface="Roboto Light"/>
                <a:cs typeface="Roboto Light"/>
                <a:sym typeface="Roboto Light"/>
              </a:defRPr>
            </a:lvl1pPr>
          </a:lstStyle>
          <a:p>
            <a:r>
              <a:t>Shuffle</a:t>
            </a:r>
          </a:p>
        </p:txBody>
      </p:sp>
      <p:sp>
        <p:nvSpPr>
          <p:cNvPr id="249" name="Reduce"/>
          <p:cNvSpPr txBox="1"/>
          <p:nvPr/>
        </p:nvSpPr>
        <p:spPr>
          <a:xfrm>
            <a:off x="16907336" y="12846660"/>
            <a:ext cx="1825924" cy="739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Roboto Light"/>
                <a:ea typeface="Roboto Light"/>
                <a:cs typeface="Roboto Light"/>
                <a:sym typeface="Roboto Light"/>
              </a:defRPr>
            </a:lvl1pPr>
          </a:lstStyle>
          <a:p>
            <a:r>
              <a:t>Reduce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65" name="Dataset Size"/>
          <p:cNvGraphicFramePr/>
          <p:nvPr>
            <p:extLst>
              <p:ext uri="{D42A27DB-BD31-4B8C-83A1-F6EECF244321}">
                <p14:modId xmlns:p14="http://schemas.microsoft.com/office/powerpoint/2010/main" val="1484451077"/>
              </p:ext>
            </p:extLst>
          </p:nvPr>
        </p:nvGraphicFramePr>
        <p:xfrm>
          <a:off x="306304" y="2957428"/>
          <a:ext cx="10637922" cy="10398329"/>
        </p:xfrm>
        <a:graphic>
          <a:graphicData uri="http://schemas.openxmlformats.org/drawingml/2006/chart">
            <c:chart xmlns:c="http://schemas.openxmlformats.org/drawingml/2006/chart" xmlns:r="http://schemas.openxmlformats.org/officeDocument/2006/relationships" r:id="rId4"/>
          </a:graphicData>
        </a:graphic>
      </p:graphicFrame>
      <p:pic>
        <p:nvPicPr>
          <p:cNvPr id="266" name="vqa.png" descr="vqa.png"/>
          <p:cNvPicPr>
            <a:picLocks noChangeAspect="1"/>
          </p:cNvPicPr>
          <p:nvPr/>
        </p:nvPicPr>
        <p:blipFill>
          <a:blip r:embed="rId5">
            <a:extLst/>
          </a:blip>
          <a:stretch>
            <a:fillRect/>
          </a:stretch>
        </p:blipFill>
        <p:spPr>
          <a:xfrm>
            <a:off x="8528524" y="241305"/>
            <a:ext cx="7927787" cy="2463790"/>
          </a:xfrm>
          <a:prstGeom prst="rect">
            <a:avLst/>
          </a:prstGeom>
          <a:ln w="12700">
            <a:miter lim="400000"/>
          </a:ln>
        </p:spPr>
      </p:pic>
      <p:sp>
        <p:nvSpPr>
          <p:cNvPr id="268" name="Hosted on  Codalab"/>
          <p:cNvSpPr txBox="1"/>
          <p:nvPr/>
        </p:nvSpPr>
        <p:spPr>
          <a:xfrm>
            <a:off x="14075686" y="8267759"/>
            <a:ext cx="3180198"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rgbClr val="FFFFFF"/>
                </a:solidFill>
                <a:latin typeface="Roboto Light"/>
                <a:ea typeface="Roboto Light"/>
                <a:cs typeface="Roboto Light"/>
                <a:sym typeface="Roboto Light"/>
              </a:defRPr>
            </a:pPr>
            <a:r>
              <a:rPr dirty="0"/>
              <a:t>Hosted on </a:t>
            </a:r>
            <a:br>
              <a:rPr dirty="0"/>
            </a:br>
            <a:r>
              <a:rPr dirty="0"/>
              <a:t>Codalab</a:t>
            </a:r>
          </a:p>
        </p:txBody>
      </p:sp>
      <p:graphicFrame>
        <p:nvGraphicFramePr>
          <p:cNvPr id="6" name="Avg. Execution Time"/>
          <p:cNvGraphicFramePr/>
          <p:nvPr>
            <p:extLst>
              <p:ext uri="{D42A27DB-BD31-4B8C-83A1-F6EECF244321}">
                <p14:modId xmlns:p14="http://schemas.microsoft.com/office/powerpoint/2010/main" val="1486984688"/>
              </p:ext>
            </p:extLst>
          </p:nvPr>
        </p:nvGraphicFramePr>
        <p:xfrm>
          <a:off x="12252849" y="2957427"/>
          <a:ext cx="10506623" cy="10398329"/>
        </p:xfrm>
        <a:graphic>
          <a:graphicData uri="http://schemas.openxmlformats.org/drawingml/2006/chart">
            <c:chart xmlns:c="http://schemas.openxmlformats.org/drawingml/2006/chart" xmlns:r="http://schemas.openxmlformats.org/officeDocument/2006/relationships" r:id="rId6"/>
          </a:graphicData>
        </a:graphic>
      </p:graphicFrame>
      <p:sp>
        <p:nvSpPr>
          <p:cNvPr id="7" name="Hosted on  Codalab"/>
          <p:cNvSpPr txBox="1"/>
          <p:nvPr/>
        </p:nvSpPr>
        <p:spPr>
          <a:xfrm>
            <a:off x="14075686" y="7348553"/>
            <a:ext cx="3180198"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rgbClr val="FFFFFF"/>
                </a:solidFill>
                <a:latin typeface="Roboto Light"/>
                <a:ea typeface="Roboto Light"/>
                <a:cs typeface="Roboto Light"/>
                <a:sym typeface="Roboto Light"/>
              </a:defRPr>
            </a:pPr>
            <a:r>
              <a:rPr dirty="0"/>
              <a:t>Hosted on </a:t>
            </a:r>
            <a:br>
              <a:rPr dirty="0"/>
            </a:br>
            <a:r>
              <a:rPr dirty="0"/>
              <a:t>Codalab</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272" name="Dataset Size"/>
          <p:cNvGraphicFramePr/>
          <p:nvPr>
            <p:extLst>
              <p:ext uri="{D42A27DB-BD31-4B8C-83A1-F6EECF244321}">
                <p14:modId xmlns:p14="http://schemas.microsoft.com/office/powerpoint/2010/main" val="937432440"/>
              </p:ext>
            </p:extLst>
          </p:nvPr>
        </p:nvGraphicFramePr>
        <p:xfrm>
          <a:off x="306303" y="2957428"/>
          <a:ext cx="11194567" cy="10398329"/>
        </p:xfrm>
        <a:graphic>
          <a:graphicData uri="http://schemas.openxmlformats.org/drawingml/2006/chart">
            <c:chart xmlns:c="http://schemas.openxmlformats.org/drawingml/2006/chart" xmlns:r="http://schemas.openxmlformats.org/officeDocument/2006/relationships" r:id="rId4"/>
          </a:graphicData>
        </a:graphic>
      </p:graphicFrame>
      <p:pic>
        <p:nvPicPr>
          <p:cNvPr id="273" name="Line" descr="Line"/>
          <p:cNvPicPr>
            <a:picLocks/>
          </p:cNvPicPr>
          <p:nvPr/>
        </p:nvPicPr>
        <p:blipFill>
          <a:blip r:embed="rId5">
            <a:extLst/>
          </a:blip>
          <a:stretch>
            <a:fillRect/>
          </a:stretch>
        </p:blipFill>
        <p:spPr>
          <a:xfrm rot="19277065">
            <a:off x="4365997" y="6102160"/>
            <a:ext cx="4775891" cy="873581"/>
          </a:xfrm>
          <a:prstGeom prst="rect">
            <a:avLst/>
          </a:prstGeom>
        </p:spPr>
      </p:pic>
      <p:pic>
        <p:nvPicPr>
          <p:cNvPr id="275" name="vqa.png" descr="vqa.png"/>
          <p:cNvPicPr>
            <a:picLocks noChangeAspect="1"/>
          </p:cNvPicPr>
          <p:nvPr/>
        </p:nvPicPr>
        <p:blipFill>
          <a:blip r:embed="rId6">
            <a:extLst/>
          </a:blip>
          <a:stretch>
            <a:fillRect/>
          </a:stretch>
        </p:blipFill>
        <p:spPr>
          <a:xfrm>
            <a:off x="8528524" y="241305"/>
            <a:ext cx="7927787" cy="2463790"/>
          </a:xfrm>
          <a:prstGeom prst="rect">
            <a:avLst/>
          </a:prstGeom>
          <a:ln w="12700">
            <a:miter lim="400000"/>
          </a:ln>
        </p:spPr>
      </p:pic>
      <p:sp>
        <p:nvSpPr>
          <p:cNvPr id="277" name="Hosted on  Codalab"/>
          <p:cNvSpPr txBox="1"/>
          <p:nvPr/>
        </p:nvSpPr>
        <p:spPr>
          <a:xfrm>
            <a:off x="14927975" y="7348554"/>
            <a:ext cx="3180198"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rgbClr val="FFFFFF"/>
                </a:solidFill>
                <a:latin typeface="Roboto Light"/>
                <a:ea typeface="Roboto Light"/>
                <a:cs typeface="Roboto Light"/>
                <a:sym typeface="Roboto Light"/>
              </a:defRPr>
            </a:pPr>
            <a:r>
              <a:rPr dirty="0"/>
              <a:t>Hosted on </a:t>
            </a:r>
            <a:br>
              <a:rPr dirty="0"/>
            </a:br>
            <a:r>
              <a:rPr dirty="0"/>
              <a:t>Codalab</a:t>
            </a:r>
          </a:p>
        </p:txBody>
      </p:sp>
      <p:graphicFrame>
        <p:nvGraphicFramePr>
          <p:cNvPr id="7" name="Avg. Execution Time"/>
          <p:cNvGraphicFramePr/>
          <p:nvPr>
            <p:extLst>
              <p:ext uri="{D42A27DB-BD31-4B8C-83A1-F6EECF244321}">
                <p14:modId xmlns:p14="http://schemas.microsoft.com/office/powerpoint/2010/main" val="1820184565"/>
              </p:ext>
            </p:extLst>
          </p:nvPr>
        </p:nvGraphicFramePr>
        <p:xfrm>
          <a:off x="12252849" y="2957427"/>
          <a:ext cx="10506623" cy="10398329"/>
        </p:xfrm>
        <a:graphic>
          <a:graphicData uri="http://schemas.openxmlformats.org/drawingml/2006/chart">
            <c:chart xmlns:c="http://schemas.openxmlformats.org/drawingml/2006/chart" xmlns:r="http://schemas.openxmlformats.org/officeDocument/2006/relationships" r:id="rId7"/>
          </a:graphicData>
        </a:graphic>
      </p:graphicFrame>
      <p:sp>
        <p:nvSpPr>
          <p:cNvPr id="8" name="Hosted on  Codalab"/>
          <p:cNvSpPr txBox="1"/>
          <p:nvPr/>
        </p:nvSpPr>
        <p:spPr>
          <a:xfrm>
            <a:off x="14175996" y="7348554"/>
            <a:ext cx="3180198"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rgbClr val="FFFFFF"/>
                </a:solidFill>
                <a:latin typeface="Roboto Light"/>
                <a:ea typeface="Roboto Light"/>
                <a:cs typeface="Roboto Light"/>
                <a:sym typeface="Roboto Light"/>
              </a:defRPr>
            </a:pPr>
            <a:r>
              <a:t>Hosted on </a:t>
            </a:r>
            <a:br/>
            <a:r>
              <a:t>Codalab</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73"/>
                                        </p:tgtEl>
                                        <p:attrNameLst>
                                          <p:attrName>style.visibility</p:attrName>
                                        </p:attrNameLst>
                                      </p:cBhvr>
                                      <p:to>
                                        <p:strVal val="visible"/>
                                      </p:to>
                                    </p:set>
                                    <p:animEffect transition="in" filter="wipe(left)">
                                      <p:cBhvr>
                                        <p:cTn id="7" dur="7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281" name="Dataset Size"/>
          <p:cNvGraphicFramePr/>
          <p:nvPr>
            <p:extLst>
              <p:ext uri="{D42A27DB-BD31-4B8C-83A1-F6EECF244321}">
                <p14:modId xmlns:p14="http://schemas.microsoft.com/office/powerpoint/2010/main" val="1714313131"/>
              </p:ext>
            </p:extLst>
          </p:nvPr>
        </p:nvGraphicFramePr>
        <p:xfrm>
          <a:off x="306303" y="2957428"/>
          <a:ext cx="11194567" cy="10398329"/>
        </p:xfrm>
        <a:graphic>
          <a:graphicData uri="http://schemas.openxmlformats.org/drawingml/2006/chart">
            <c:chart xmlns:c="http://schemas.openxmlformats.org/drawingml/2006/chart" xmlns:r="http://schemas.openxmlformats.org/officeDocument/2006/relationships" r:id="rId4"/>
          </a:graphicData>
        </a:graphic>
      </p:graphicFrame>
      <p:pic>
        <p:nvPicPr>
          <p:cNvPr id="282" name="Line" descr="Line"/>
          <p:cNvPicPr>
            <a:picLocks/>
          </p:cNvPicPr>
          <p:nvPr/>
        </p:nvPicPr>
        <p:blipFill>
          <a:blip r:embed="rId5">
            <a:extLst/>
          </a:blip>
          <a:stretch>
            <a:fillRect/>
          </a:stretch>
        </p:blipFill>
        <p:spPr>
          <a:xfrm rot="19277065">
            <a:off x="4365997" y="6102160"/>
            <a:ext cx="4775891" cy="873581"/>
          </a:xfrm>
          <a:prstGeom prst="rect">
            <a:avLst/>
          </a:prstGeom>
        </p:spPr>
      </p:pic>
      <p:pic>
        <p:nvPicPr>
          <p:cNvPr id="284" name="vqa.png" descr="vqa.png"/>
          <p:cNvPicPr>
            <a:picLocks noChangeAspect="1"/>
          </p:cNvPicPr>
          <p:nvPr/>
        </p:nvPicPr>
        <p:blipFill>
          <a:blip r:embed="rId6">
            <a:extLst/>
          </a:blip>
          <a:stretch>
            <a:fillRect/>
          </a:stretch>
        </p:blipFill>
        <p:spPr>
          <a:xfrm>
            <a:off x="8528524" y="241305"/>
            <a:ext cx="7927787" cy="2463790"/>
          </a:xfrm>
          <a:prstGeom prst="rect">
            <a:avLst/>
          </a:prstGeom>
          <a:ln w="12700">
            <a:miter lim="400000"/>
          </a:ln>
        </p:spPr>
      </p:pic>
      <p:graphicFrame>
        <p:nvGraphicFramePr>
          <p:cNvPr id="285" name="Avg. Execution Time"/>
          <p:cNvGraphicFramePr/>
          <p:nvPr>
            <p:extLst>
              <p:ext uri="{D42A27DB-BD31-4B8C-83A1-F6EECF244321}">
                <p14:modId xmlns:p14="http://schemas.microsoft.com/office/powerpoint/2010/main" val="1975051431"/>
              </p:ext>
            </p:extLst>
          </p:nvPr>
        </p:nvGraphicFramePr>
        <p:xfrm>
          <a:off x="11858625" y="2957428"/>
          <a:ext cx="11529497" cy="10398329"/>
        </p:xfrm>
        <a:graphic>
          <a:graphicData uri="http://schemas.openxmlformats.org/drawingml/2006/chart">
            <c:chart xmlns:c="http://schemas.openxmlformats.org/drawingml/2006/chart" xmlns:r="http://schemas.openxmlformats.org/officeDocument/2006/relationships" r:id="rId7"/>
          </a:graphicData>
        </a:graphic>
      </p:graphicFrame>
      <p:sp>
        <p:nvSpPr>
          <p:cNvPr id="286" name="6x speedup"/>
          <p:cNvSpPr txBox="1"/>
          <p:nvPr/>
        </p:nvSpPr>
        <p:spPr>
          <a:xfrm>
            <a:off x="17363952" y="690562"/>
            <a:ext cx="6490892"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9600">
                <a:solidFill>
                  <a:schemeClr val="accent5">
                    <a:hueOff val="-608019"/>
                    <a:satOff val="-16379"/>
                    <a:lumOff val="25127"/>
                  </a:schemeClr>
                </a:solidFill>
                <a:latin typeface="Roboto Black"/>
                <a:ea typeface="Roboto Black"/>
                <a:cs typeface="Roboto Black"/>
                <a:sym typeface="Roboto Black"/>
              </a:defRPr>
            </a:lvl1pPr>
          </a:lstStyle>
          <a:p>
            <a:r>
              <a:t>6x speedup</a:t>
            </a:r>
          </a:p>
        </p:txBody>
      </p:sp>
      <p:sp>
        <p:nvSpPr>
          <p:cNvPr id="287" name="Hosted on  Codalab"/>
          <p:cNvSpPr txBox="1"/>
          <p:nvPr/>
        </p:nvSpPr>
        <p:spPr>
          <a:xfrm>
            <a:off x="14040510" y="7348554"/>
            <a:ext cx="3180198"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rgbClr val="FFFFFF"/>
                </a:solidFill>
                <a:latin typeface="Roboto Light"/>
                <a:ea typeface="Roboto Light"/>
                <a:cs typeface="Roboto Light"/>
                <a:sym typeface="Roboto Light"/>
              </a:defRPr>
            </a:pPr>
            <a:r>
              <a:rPr dirty="0"/>
              <a:t>Hosted on </a:t>
            </a:r>
            <a:br>
              <a:rPr dirty="0"/>
            </a:br>
            <a:r>
              <a:rPr dirty="0"/>
              <a:t>Codalab</a:t>
            </a:r>
          </a:p>
        </p:txBody>
      </p:sp>
      <p:pic>
        <p:nvPicPr>
          <p:cNvPr id="288" name="Line" descr="Line"/>
          <p:cNvPicPr>
            <a:picLocks/>
          </p:cNvPicPr>
          <p:nvPr/>
        </p:nvPicPr>
        <p:blipFill>
          <a:blip r:embed="rId8">
            <a:extLst/>
          </a:blip>
          <a:stretch>
            <a:fillRect/>
          </a:stretch>
        </p:blipFill>
        <p:spPr>
          <a:xfrm rot="2939553">
            <a:off x="15887895" y="7236225"/>
            <a:ext cx="5388802" cy="873581"/>
          </a:xfrm>
          <a:prstGeom prst="rect">
            <a:avLst/>
          </a:prstGeom>
        </p:spPr>
      </p:pic>
      <p:sp>
        <p:nvSpPr>
          <p:cNvPr id="290" name="Hosted on  EvalAI"/>
          <p:cNvSpPr txBox="1"/>
          <p:nvPr/>
        </p:nvSpPr>
        <p:spPr>
          <a:xfrm>
            <a:off x="19390366" y="9680161"/>
            <a:ext cx="3180198"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rgbClr val="FFFFFF"/>
                </a:solidFill>
                <a:latin typeface="Roboto Light"/>
                <a:ea typeface="Roboto Light"/>
                <a:cs typeface="Roboto Light"/>
                <a:sym typeface="Roboto Light"/>
              </a:defRPr>
            </a:pPr>
            <a:r>
              <a:t>Hosted on </a:t>
            </a:r>
            <a:br/>
            <a:r>
              <a:t>EvalAI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88"/>
                                        </p:tgtEl>
                                        <p:attrNameLst>
                                          <p:attrName>style.visibility</p:attrName>
                                        </p:attrNameLst>
                                      </p:cBhvr>
                                      <p:to>
                                        <p:strVal val="visible"/>
                                      </p:to>
                                    </p:set>
                                    <p:animEffect transition="in" filter="wipe(left)">
                                      <p:cBhvr>
                                        <p:cTn id="7" dur="7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2" animBg="1" advAuto="0"/>
      <p:bldP spid="288"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94" name="Participant"/>
          <p:cNvSpPr txBox="1">
            <a:spLocks noGrp="1"/>
          </p:cNvSpPr>
          <p:nvPr>
            <p:ph type="title"/>
          </p:nvPr>
        </p:nvSpPr>
        <p:spPr>
          <a:xfrm>
            <a:off x="3272390" y="25328"/>
            <a:ext cx="17839220" cy="1915809"/>
          </a:xfrm>
          <a:prstGeom prst="rect">
            <a:avLst/>
          </a:prstGeom>
        </p:spPr>
        <p:txBody>
          <a:bodyPr/>
          <a:lstStyle>
            <a:lvl1pPr>
              <a:defRPr sz="9600" cap="none">
                <a:latin typeface="Roboto Light"/>
                <a:ea typeface="Roboto Light"/>
                <a:cs typeface="Roboto Light"/>
                <a:sym typeface="Roboto Light"/>
              </a:defRPr>
            </a:lvl1pPr>
          </a:lstStyle>
          <a:p>
            <a:r>
              <a:t>Participant</a:t>
            </a:r>
          </a:p>
        </p:txBody>
      </p:sp>
      <p:sp>
        <p:nvSpPr>
          <p:cNvPr id="295" name="Rectangle"/>
          <p:cNvSpPr/>
          <p:nvPr/>
        </p:nvSpPr>
        <p:spPr>
          <a:xfrm>
            <a:off x="820456" y="5293388"/>
            <a:ext cx="6606835" cy="3288400"/>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p:spPr>
        <p:txBody>
          <a:bodyPr lIns="71437" tIns="71437" rIns="71437" bIns="71437" anchor="ctr"/>
          <a:lstStyle/>
          <a:p>
            <a:pPr>
              <a:defRPr>
                <a:solidFill>
                  <a:srgbClr val="FFFFFF"/>
                </a:solidFill>
              </a:defRPr>
            </a:pPr>
            <a:endParaRPr/>
          </a:p>
        </p:txBody>
      </p:sp>
      <p:sp>
        <p:nvSpPr>
          <p:cNvPr id="296" name="Centralized  leaderboards"/>
          <p:cNvSpPr txBox="1"/>
          <p:nvPr/>
        </p:nvSpPr>
        <p:spPr>
          <a:xfrm>
            <a:off x="751033" y="5913650"/>
            <a:ext cx="6745681" cy="2047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6400">
                <a:solidFill>
                  <a:srgbClr val="FFFFFF"/>
                </a:solidFill>
                <a:latin typeface="Roboto Light"/>
                <a:ea typeface="Roboto Light"/>
                <a:cs typeface="Roboto Light"/>
                <a:sym typeface="Roboto Light"/>
              </a:defRPr>
            </a:pPr>
            <a:r>
              <a:t>Centralized </a:t>
            </a:r>
            <a:br/>
            <a:r>
              <a:t>leaderboards</a:t>
            </a:r>
          </a:p>
        </p:txBody>
      </p:sp>
      <p:sp>
        <p:nvSpPr>
          <p:cNvPr id="297" name="Fast Evaluation"/>
          <p:cNvSpPr/>
          <p:nvPr/>
        </p:nvSpPr>
        <p:spPr>
          <a:xfrm>
            <a:off x="812679" y="1624434"/>
            <a:ext cx="6606835" cy="3357508"/>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6400">
                <a:solidFill>
                  <a:srgbClr val="FFFFFF"/>
                </a:solidFill>
                <a:latin typeface="Roboto Light"/>
                <a:ea typeface="Roboto Light"/>
                <a:cs typeface="Roboto Light"/>
                <a:sym typeface="Roboto Light"/>
              </a:defRPr>
            </a:lvl1pPr>
          </a:lstStyle>
          <a:p>
            <a:r>
              <a:t>Fast Evaluation</a:t>
            </a:r>
          </a:p>
        </p:txBody>
      </p:sp>
      <p:pic>
        <p:nvPicPr>
          <p:cNvPr id="298" name="5b2d0f675530edbd237e2620de5bffb1.png" descr="5b2d0f675530edbd237e2620de5bffb1.png"/>
          <p:cNvPicPr>
            <a:picLocks noChangeAspect="1"/>
          </p:cNvPicPr>
          <p:nvPr/>
        </p:nvPicPr>
        <p:blipFill>
          <a:blip r:embed="rId4">
            <a:extLst/>
          </a:blip>
          <a:srcRect t="224" b="224"/>
          <a:stretch>
            <a:fillRect/>
          </a:stretch>
        </p:blipFill>
        <p:spPr>
          <a:xfrm>
            <a:off x="9023474" y="1758947"/>
            <a:ext cx="14999253" cy="11913470"/>
          </a:xfrm>
          <a:prstGeom prst="rect">
            <a:avLst/>
          </a:prstGeom>
          <a:ln w="25400">
            <a:miter lim="400000"/>
          </a:ln>
          <a:effectLst>
            <a:outerShdw blurRad="177800" dist="101600" dir="5520000" rotWithShape="0">
              <a:srgbClr val="000000">
                <a:alpha val="60000"/>
              </a:srgbClr>
            </a:outerShdw>
          </a:effectLst>
        </p:spPr>
      </p:pic>
      <p:pic>
        <p:nvPicPr>
          <p:cNvPr id="299" name="Screen Shot 2017-07-23 at 3.33.47 PM.png" descr="Screen Shot 2017-07-23 at 3.33.47 PM.png"/>
          <p:cNvPicPr>
            <a:picLocks/>
          </p:cNvPicPr>
          <p:nvPr/>
        </p:nvPicPr>
        <p:blipFill>
          <a:blip r:embed="rId5">
            <a:extLst/>
          </a:blip>
          <a:srcRect t="1083" b="1083"/>
          <a:stretch>
            <a:fillRect/>
          </a:stretch>
        </p:blipFill>
        <p:spPr>
          <a:xfrm>
            <a:off x="9642202" y="2370947"/>
            <a:ext cx="13761586" cy="7811893"/>
          </a:xfrm>
          <a:prstGeom prst="rect">
            <a:avLst/>
          </a:prstGeom>
          <a:ln w="25400">
            <a:miter lim="400000"/>
          </a:ln>
          <a:effectLst>
            <a:outerShdw blurRad="177800" dist="101600" dir="5520000" rotWithShape="0">
              <a:srgbClr val="000000">
                <a:alpha val="60000"/>
              </a:srgbClr>
            </a:outerShdw>
          </a:effectLst>
        </p:spPr>
      </p:pic>
      <p:pic>
        <p:nvPicPr>
          <p:cNvPr id="300" name="Line" descr="Line"/>
          <p:cNvPicPr>
            <a:picLocks/>
          </p:cNvPicPr>
          <p:nvPr/>
        </p:nvPicPr>
        <p:blipFill>
          <a:blip r:embed="rId6">
            <a:extLst/>
          </a:blip>
          <a:stretch>
            <a:fillRect/>
          </a:stretch>
        </p:blipFill>
        <p:spPr>
          <a:xfrm>
            <a:off x="7326636" y="5619213"/>
            <a:ext cx="4037694" cy="1610982"/>
          </a:xfrm>
          <a:prstGeom prst="rect">
            <a:avLst/>
          </a:prstGeom>
        </p:spPr>
      </p:pic>
      <p:sp>
        <p:nvSpPr>
          <p:cNvPr id="302" name="Text"/>
          <p:cNvSpPr txBox="1"/>
          <p:nvPr/>
        </p:nvSpPr>
        <p:spPr>
          <a:xfrm>
            <a:off x="8102433" y="12206394"/>
            <a:ext cx="331999"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u="sng">
                <a:hlinkClick r:id="rId7"/>
              </a:defRPr>
            </a:lvl1pPr>
          </a:lstStyle>
          <a:p>
            <a:pPr>
              <a:defRPr u="none"/>
            </a:pPr>
            <a:r>
              <a:rPr u="sng">
                <a:hlinkClick r:id="rId7"/>
              </a:rPr>
              <a:t> </a:t>
            </a:r>
          </a:p>
        </p:txBody>
      </p:sp>
      <p:sp>
        <p:nvSpPr>
          <p:cNvPr id="303" name="VQA 2.0 Public Leaderboard"/>
          <p:cNvSpPr txBox="1"/>
          <p:nvPr/>
        </p:nvSpPr>
        <p:spPr>
          <a:xfrm>
            <a:off x="6342330" y="12200044"/>
            <a:ext cx="7897119"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latin typeface="Roboto Light"/>
                <a:ea typeface="Roboto Light"/>
                <a:cs typeface="Roboto Light"/>
                <a:sym typeface="Roboto Light"/>
              </a:defRPr>
            </a:lvl1pPr>
          </a:lstStyle>
          <a:p>
            <a:r>
              <a:t>VQA 2.0 Public Leaderboard</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07" name="Participant"/>
          <p:cNvSpPr txBox="1">
            <a:spLocks noGrp="1"/>
          </p:cNvSpPr>
          <p:nvPr>
            <p:ph type="title"/>
          </p:nvPr>
        </p:nvSpPr>
        <p:spPr>
          <a:xfrm>
            <a:off x="3272390" y="25328"/>
            <a:ext cx="17839220" cy="1915809"/>
          </a:xfrm>
          <a:prstGeom prst="rect">
            <a:avLst/>
          </a:prstGeom>
        </p:spPr>
        <p:txBody>
          <a:bodyPr/>
          <a:lstStyle>
            <a:lvl1pPr>
              <a:defRPr sz="9600" cap="none">
                <a:latin typeface="Roboto Light"/>
                <a:ea typeface="Roboto Light"/>
                <a:cs typeface="Roboto Light"/>
                <a:sym typeface="Roboto Light"/>
              </a:defRPr>
            </a:lvl1pPr>
          </a:lstStyle>
          <a:p>
            <a:r>
              <a:t>Participant</a:t>
            </a:r>
          </a:p>
        </p:txBody>
      </p:sp>
      <p:sp>
        <p:nvSpPr>
          <p:cNvPr id="308" name="Rectangle"/>
          <p:cNvSpPr/>
          <p:nvPr/>
        </p:nvSpPr>
        <p:spPr>
          <a:xfrm>
            <a:off x="820456" y="5293388"/>
            <a:ext cx="6606835" cy="3288400"/>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p:spPr>
        <p:txBody>
          <a:bodyPr lIns="71437" tIns="71437" rIns="71437" bIns="71437" anchor="ctr"/>
          <a:lstStyle/>
          <a:p>
            <a:pPr>
              <a:defRPr>
                <a:solidFill>
                  <a:srgbClr val="FFFFFF"/>
                </a:solidFill>
              </a:defRPr>
            </a:pPr>
            <a:endParaRPr/>
          </a:p>
        </p:txBody>
      </p:sp>
      <p:sp>
        <p:nvSpPr>
          <p:cNvPr id="309" name="Centralized  leaderboards"/>
          <p:cNvSpPr txBox="1"/>
          <p:nvPr/>
        </p:nvSpPr>
        <p:spPr>
          <a:xfrm>
            <a:off x="751033" y="5913650"/>
            <a:ext cx="6745681" cy="2047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6400">
                <a:solidFill>
                  <a:srgbClr val="FFFFFF"/>
                </a:solidFill>
                <a:latin typeface="Roboto Light"/>
                <a:ea typeface="Roboto Light"/>
                <a:cs typeface="Roboto Light"/>
                <a:sym typeface="Roboto Light"/>
              </a:defRPr>
            </a:pPr>
            <a:r>
              <a:t>Centralized </a:t>
            </a:r>
            <a:br/>
            <a:r>
              <a:t>leaderboards</a:t>
            </a:r>
          </a:p>
        </p:txBody>
      </p:sp>
      <p:sp>
        <p:nvSpPr>
          <p:cNvPr id="310" name="Fast Evaluation"/>
          <p:cNvSpPr/>
          <p:nvPr/>
        </p:nvSpPr>
        <p:spPr>
          <a:xfrm>
            <a:off x="812679" y="1624434"/>
            <a:ext cx="6606835" cy="3357508"/>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6400">
                <a:solidFill>
                  <a:srgbClr val="FFFFFF"/>
                </a:solidFill>
                <a:latin typeface="Roboto Light"/>
                <a:ea typeface="Roboto Light"/>
                <a:cs typeface="Roboto Light"/>
                <a:sym typeface="Roboto Light"/>
              </a:defRPr>
            </a:lvl1pPr>
          </a:lstStyle>
          <a:p>
            <a:r>
              <a:t>Fast Evaluation</a:t>
            </a:r>
          </a:p>
        </p:txBody>
      </p:sp>
      <p:sp>
        <p:nvSpPr>
          <p:cNvPr id="311" name="Realtime updates"/>
          <p:cNvSpPr/>
          <p:nvPr/>
        </p:nvSpPr>
        <p:spPr>
          <a:xfrm>
            <a:off x="812679" y="8803167"/>
            <a:ext cx="6606835" cy="3288400"/>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6400">
                <a:solidFill>
                  <a:srgbClr val="FFFFFF"/>
                </a:solidFill>
                <a:latin typeface="Roboto Light"/>
                <a:ea typeface="Roboto Light"/>
                <a:cs typeface="Roboto Light"/>
                <a:sym typeface="Roboto Light"/>
              </a:defRPr>
            </a:lvl1pPr>
          </a:lstStyle>
          <a:p>
            <a:r>
              <a:t>Realtime updates</a:t>
            </a:r>
          </a:p>
        </p:txBody>
      </p:sp>
      <p:pic>
        <p:nvPicPr>
          <p:cNvPr id="312" name="5b2d0f675530edbd237e2620de5bffb1.png" descr="5b2d0f675530edbd237e2620de5bffb1.png"/>
          <p:cNvPicPr>
            <a:picLocks noChangeAspect="1"/>
          </p:cNvPicPr>
          <p:nvPr/>
        </p:nvPicPr>
        <p:blipFill>
          <a:blip r:embed="rId4">
            <a:extLst/>
          </a:blip>
          <a:srcRect t="224" b="224"/>
          <a:stretch>
            <a:fillRect/>
          </a:stretch>
        </p:blipFill>
        <p:spPr>
          <a:xfrm>
            <a:off x="9023474" y="1758947"/>
            <a:ext cx="14999253" cy="11913470"/>
          </a:xfrm>
          <a:prstGeom prst="rect">
            <a:avLst/>
          </a:prstGeom>
          <a:ln w="25400">
            <a:miter lim="400000"/>
          </a:ln>
          <a:effectLst>
            <a:outerShdw blurRad="177800" dist="101600" dir="5520000" rotWithShape="0">
              <a:srgbClr val="000000">
                <a:alpha val="60000"/>
              </a:srgbClr>
            </a:outerShdw>
          </a:effectLst>
        </p:spPr>
      </p:pic>
      <p:pic>
        <p:nvPicPr>
          <p:cNvPr id="313" name="Screen Shot 2017-05-21 at 3.47.55 AM.png" descr="Screen Shot 2017-05-21 at 3.47.55 AM.png"/>
          <p:cNvPicPr>
            <a:picLocks/>
          </p:cNvPicPr>
          <p:nvPr/>
        </p:nvPicPr>
        <p:blipFill>
          <a:blip r:embed="rId5">
            <a:extLst/>
          </a:blip>
          <a:srcRect t="4587" b="4587"/>
          <a:stretch>
            <a:fillRect/>
          </a:stretch>
        </p:blipFill>
        <p:spPr>
          <a:xfrm>
            <a:off x="9642202" y="2370947"/>
            <a:ext cx="13761586" cy="7811893"/>
          </a:xfrm>
          <a:prstGeom prst="rect">
            <a:avLst/>
          </a:prstGeom>
          <a:ln w="25400">
            <a:miter lim="400000"/>
          </a:ln>
          <a:effectLst>
            <a:outerShdw blurRad="177800" dist="101600" dir="5520000" rotWithShape="0">
              <a:srgbClr val="000000">
                <a:alpha val="60000"/>
              </a:srgbClr>
            </a:outerShdw>
          </a:effectLst>
        </p:spPr>
      </p:pic>
      <p:pic>
        <p:nvPicPr>
          <p:cNvPr id="314" name="Line" descr="Line"/>
          <p:cNvPicPr>
            <a:picLocks/>
          </p:cNvPicPr>
          <p:nvPr/>
        </p:nvPicPr>
        <p:blipFill>
          <a:blip r:embed="rId6">
            <a:extLst/>
          </a:blip>
          <a:stretch>
            <a:fillRect/>
          </a:stretch>
        </p:blipFill>
        <p:spPr>
          <a:xfrm>
            <a:off x="7385644" y="4554472"/>
            <a:ext cx="12609703" cy="6440484"/>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19" name="Progress"/>
          <p:cNvSpPr txBox="1">
            <a:spLocks noGrp="1"/>
          </p:cNvSpPr>
          <p:nvPr>
            <p:ph type="title"/>
          </p:nvPr>
        </p:nvSpPr>
        <p:spPr>
          <a:xfrm>
            <a:off x="3000532" y="72128"/>
            <a:ext cx="18382936" cy="1915808"/>
          </a:xfrm>
          <a:prstGeom prst="rect">
            <a:avLst/>
          </a:prstGeom>
        </p:spPr>
        <p:txBody>
          <a:bodyPr/>
          <a:lstStyle>
            <a:lvl1pPr>
              <a:defRPr sz="9600" cap="none">
                <a:latin typeface="Roboto Light"/>
                <a:ea typeface="Roboto Light"/>
                <a:cs typeface="Roboto Light"/>
                <a:sym typeface="Roboto Light"/>
              </a:defRPr>
            </a:lvl1pPr>
          </a:lstStyle>
          <a:p>
            <a:r>
              <a:t>Progress</a:t>
            </a:r>
          </a:p>
        </p:txBody>
      </p:sp>
      <p:sp>
        <p:nvSpPr>
          <p:cNvPr id="320" name="Body"/>
          <p:cNvSpPr txBox="1">
            <a:spLocks noGrp="1"/>
          </p:cNvSpPr>
          <p:nvPr>
            <p:ph type="body" sz="quarter" idx="4294967295"/>
          </p:nvPr>
        </p:nvSpPr>
        <p:spPr>
          <a:xfrm>
            <a:off x="8570299" y="8280127"/>
            <a:ext cx="6920483" cy="2292902"/>
          </a:xfrm>
          <a:prstGeom prst="rect">
            <a:avLst/>
          </a:prstGeom>
        </p:spPr>
        <p:txBody>
          <a:bodyPr anchor="t"/>
          <a:lstStyle>
            <a:lvl1pPr marL="0" indent="0" algn="ctr">
              <a:spcBef>
                <a:spcPts val="0"/>
              </a:spcBef>
              <a:buSzTx/>
              <a:buNone/>
              <a:defRPr sz="6600" u="sng">
                <a:hlinkClick r:id="rId4"/>
              </a:defRPr>
            </a:lvl1pPr>
          </a:lstStyle>
          <a:p>
            <a:pPr>
              <a:defRPr u="none"/>
            </a:pPr>
            <a:r>
              <a:rPr u="sng">
                <a:hlinkClick r:id="rId4"/>
              </a:rPr>
              <a:t> </a:t>
            </a:r>
          </a:p>
        </p:txBody>
      </p:sp>
      <p:pic>
        <p:nvPicPr>
          <p:cNvPr id="321" name="pasted-image.png" descr="pasted-image.png"/>
          <p:cNvPicPr>
            <a:picLocks noChangeAspect="1"/>
          </p:cNvPicPr>
          <p:nvPr/>
        </p:nvPicPr>
        <p:blipFill>
          <a:blip r:embed="rId5">
            <a:extLst/>
          </a:blip>
          <a:stretch>
            <a:fillRect/>
          </a:stretch>
        </p:blipFill>
        <p:spPr>
          <a:xfrm>
            <a:off x="9351312" y="3211534"/>
            <a:ext cx="5358455" cy="5358455"/>
          </a:xfrm>
          <a:prstGeom prst="rect">
            <a:avLst/>
          </a:prstGeom>
          <a:ln w="25400">
            <a:miter lim="400000"/>
          </a:ln>
          <a:effectLst>
            <a:outerShdw blurRad="177800" dist="101600" dir="5520000" rotWithShape="0">
              <a:srgbClr val="000000">
                <a:alpha val="60000"/>
              </a:srgbClr>
            </a:outerShdw>
          </a:effectLst>
        </p:spPr>
      </p:pic>
      <p:pic>
        <p:nvPicPr>
          <p:cNvPr id="322" name="RcGyBGqGi.png" descr="RcGyBGqGi.png"/>
          <p:cNvPicPr>
            <a:picLocks noChangeAspect="1"/>
          </p:cNvPicPr>
          <p:nvPr/>
        </p:nvPicPr>
        <p:blipFill>
          <a:blip r:embed="rId6">
            <a:extLst/>
          </a:blip>
          <a:stretch>
            <a:fillRect/>
          </a:stretch>
        </p:blipFill>
        <p:spPr>
          <a:xfrm>
            <a:off x="14725152" y="2576457"/>
            <a:ext cx="6628501" cy="6628501"/>
          </a:xfrm>
          <a:prstGeom prst="rect">
            <a:avLst/>
          </a:prstGeom>
          <a:ln w="25400">
            <a:miter lim="400000"/>
          </a:ln>
          <a:effectLst>
            <a:outerShdw blurRad="177800" dist="101600" dir="5126029" rotWithShape="0">
              <a:srgbClr val="000000">
                <a:alpha val="60000"/>
              </a:srgbClr>
            </a:outerShdw>
          </a:effectLst>
        </p:spPr>
      </p:pic>
      <p:pic>
        <p:nvPicPr>
          <p:cNvPr id="323" name="pasted-image.png" descr="pasted-image.png"/>
          <p:cNvPicPr>
            <a:picLocks noChangeAspect="1"/>
          </p:cNvPicPr>
          <p:nvPr/>
        </p:nvPicPr>
        <p:blipFill>
          <a:blip r:embed="rId7">
            <a:extLst/>
          </a:blip>
          <a:stretch>
            <a:fillRect/>
          </a:stretch>
        </p:blipFill>
        <p:spPr>
          <a:xfrm>
            <a:off x="3030253" y="3237191"/>
            <a:ext cx="5970423" cy="5358455"/>
          </a:xfrm>
          <a:prstGeom prst="rect">
            <a:avLst/>
          </a:prstGeom>
          <a:ln w="12700">
            <a:miter lim="400000"/>
          </a:ln>
        </p:spPr>
      </p:pic>
      <p:pic>
        <p:nvPicPr>
          <p:cNvPr id="324" name="gsoc2016-sun-373x373.png" descr="gsoc2016-sun-373x373.png"/>
          <p:cNvPicPr>
            <a:picLocks noChangeAspect="1"/>
          </p:cNvPicPr>
          <p:nvPr/>
        </p:nvPicPr>
        <p:blipFill>
          <a:blip r:embed="rId8">
            <a:extLst/>
          </a:blip>
          <a:stretch>
            <a:fillRect/>
          </a:stretch>
        </p:blipFill>
        <p:spPr>
          <a:xfrm>
            <a:off x="16716809" y="4568107"/>
            <a:ext cx="2645306" cy="2645307"/>
          </a:xfrm>
          <a:prstGeom prst="rect">
            <a:avLst/>
          </a:prstGeom>
          <a:ln w="12700">
            <a:miter lim="400000"/>
          </a:ln>
        </p:spPr>
      </p:pic>
      <p:pic>
        <p:nvPicPr>
          <p:cNvPr id="325" name="community-wordpress.jpg" descr="community-wordpress.jpg"/>
          <p:cNvPicPr>
            <a:picLocks/>
          </p:cNvPicPr>
          <p:nvPr/>
        </p:nvPicPr>
        <p:blipFill>
          <a:blip r:embed="rId9">
            <a:extLst/>
          </a:blip>
          <a:stretch>
            <a:fillRect/>
          </a:stretch>
        </p:blipFill>
        <p:spPr>
          <a:xfrm>
            <a:off x="4010050" y="4949213"/>
            <a:ext cx="4010995" cy="1883095"/>
          </a:xfrm>
          <a:prstGeom prst="rect">
            <a:avLst/>
          </a:prstGeom>
          <a:ln w="12700">
            <a:miter lim="400000"/>
          </a:ln>
        </p:spPr>
      </p:pic>
      <p:pic>
        <p:nvPicPr>
          <p:cNvPr id="326" name="main-qimg-9109a321259dc11c82ae0b3665817f97.png" descr="main-qimg-9109a321259dc11c82ae0b3665817f97.png"/>
          <p:cNvPicPr>
            <a:picLocks noChangeAspect="1"/>
          </p:cNvPicPr>
          <p:nvPr/>
        </p:nvPicPr>
        <p:blipFill>
          <a:blip r:embed="rId10">
            <a:extLst/>
          </a:blip>
          <a:srcRect/>
          <a:stretch>
            <a:fillRect/>
          </a:stretch>
        </p:blipFill>
        <p:spPr>
          <a:xfrm>
            <a:off x="10971847" y="4264046"/>
            <a:ext cx="2440215" cy="3253620"/>
          </a:xfrm>
          <a:prstGeom prst="rect">
            <a:avLst/>
          </a:prstGeom>
          <a:ln w="12700">
            <a:miter lim="400000"/>
          </a:ln>
        </p:spPr>
      </p:pic>
      <p:sp>
        <p:nvSpPr>
          <p:cNvPr id="327" name="30+ Open Source Contributors"/>
          <p:cNvSpPr txBox="1"/>
          <p:nvPr/>
        </p:nvSpPr>
        <p:spPr>
          <a:xfrm>
            <a:off x="4159573" y="8189967"/>
            <a:ext cx="3711948" cy="2949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latin typeface="Roboto"/>
                <a:ea typeface="Roboto"/>
                <a:cs typeface="Roboto"/>
                <a:sym typeface="Roboto"/>
              </a:defRPr>
            </a:pPr>
            <a:r>
              <a:rPr sz="9000" b="1"/>
              <a:t>30+</a:t>
            </a:r>
            <a:r>
              <a:t/>
            </a:r>
            <a:br/>
            <a:r>
              <a:rPr>
                <a:latin typeface="Roboto Light"/>
                <a:ea typeface="Roboto Light"/>
                <a:cs typeface="Roboto Light"/>
                <a:sym typeface="Roboto Light"/>
              </a:rPr>
              <a:t>Open Source</a:t>
            </a:r>
            <a:br>
              <a:rPr>
                <a:latin typeface="Roboto Light"/>
                <a:ea typeface="Roboto Light"/>
                <a:cs typeface="Roboto Light"/>
                <a:sym typeface="Roboto Light"/>
              </a:rPr>
            </a:br>
            <a:r>
              <a:rPr>
                <a:latin typeface="Roboto Light"/>
                <a:ea typeface="Roboto Light"/>
                <a:cs typeface="Roboto Light"/>
                <a:sym typeface="Roboto Light"/>
              </a:rPr>
              <a:t>Contributors</a:t>
            </a:r>
          </a:p>
        </p:txBody>
      </p:sp>
      <p:sp>
        <p:nvSpPr>
          <p:cNvPr id="328" name="1100+ Github Issues &amp; PR’s"/>
          <p:cNvSpPr txBox="1"/>
          <p:nvPr/>
        </p:nvSpPr>
        <p:spPr>
          <a:xfrm>
            <a:off x="9108895" y="8320090"/>
            <a:ext cx="5843291" cy="2212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latin typeface="Roboto"/>
                <a:ea typeface="Roboto"/>
                <a:cs typeface="Roboto"/>
                <a:sym typeface="Roboto"/>
              </a:defRPr>
            </a:pPr>
            <a:r>
              <a:rPr sz="9000" b="1"/>
              <a:t>1100+</a:t>
            </a:r>
            <a:r>
              <a:t/>
            </a:r>
            <a:br/>
            <a:r>
              <a:rPr>
                <a:latin typeface="Roboto Light"/>
                <a:ea typeface="Roboto Light"/>
                <a:cs typeface="Roboto Light"/>
                <a:sym typeface="Roboto Light"/>
              </a:rPr>
              <a:t>Github Issues &amp; PR’s</a:t>
            </a:r>
          </a:p>
        </p:txBody>
      </p:sp>
      <p:sp>
        <p:nvSpPr>
          <p:cNvPr id="329" name="3 times with Google Summer of Code"/>
          <p:cNvSpPr txBox="1"/>
          <p:nvPr/>
        </p:nvSpPr>
        <p:spPr>
          <a:xfrm>
            <a:off x="15285591" y="8189967"/>
            <a:ext cx="5507743" cy="2949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a:latin typeface="Roboto"/>
                <a:ea typeface="Roboto"/>
                <a:cs typeface="Roboto"/>
                <a:sym typeface="Roboto"/>
              </a:defRPr>
            </a:pPr>
            <a:r>
              <a:rPr sz="9000" b="1"/>
              <a:t>3 times</a:t>
            </a:r>
            <a:r>
              <a:t/>
            </a:r>
            <a:br/>
            <a:r>
              <a:rPr>
                <a:latin typeface="Roboto Light"/>
                <a:ea typeface="Roboto Light"/>
                <a:cs typeface="Roboto Light"/>
                <a:sym typeface="Roboto Light"/>
              </a:rPr>
              <a:t>with Google Summer of Code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33" name="Upcoming features"/>
          <p:cNvSpPr txBox="1">
            <a:spLocks noGrp="1"/>
          </p:cNvSpPr>
          <p:nvPr>
            <p:ph type="title"/>
          </p:nvPr>
        </p:nvSpPr>
        <p:spPr>
          <a:xfrm>
            <a:off x="4257588" y="5057"/>
            <a:ext cx="15868824" cy="1915808"/>
          </a:xfrm>
          <a:prstGeom prst="rect">
            <a:avLst/>
          </a:prstGeom>
        </p:spPr>
        <p:txBody>
          <a:bodyPr/>
          <a:lstStyle>
            <a:lvl1pPr>
              <a:defRPr sz="9600" cap="none">
                <a:latin typeface="Roboto Light"/>
                <a:ea typeface="Roboto Light"/>
                <a:cs typeface="Roboto Light"/>
                <a:sym typeface="Roboto Light"/>
              </a:defRPr>
            </a:lvl1pPr>
          </a:lstStyle>
          <a:p>
            <a:r>
              <a:t>Upcoming features</a:t>
            </a:r>
          </a:p>
        </p:txBody>
      </p:sp>
      <p:sp>
        <p:nvSpPr>
          <p:cNvPr id="334" name="Challenge Creation on EvalAI"/>
          <p:cNvSpPr txBox="1"/>
          <p:nvPr/>
        </p:nvSpPr>
        <p:spPr>
          <a:xfrm>
            <a:off x="7947986" y="2375113"/>
            <a:ext cx="8488028"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spcBef>
                <a:spcPts val="2400"/>
              </a:spcBef>
              <a:defRPr>
                <a:latin typeface="Roboto Light"/>
                <a:ea typeface="Roboto Light"/>
                <a:cs typeface="Roboto Light"/>
                <a:sym typeface="Roboto Light"/>
              </a:defRPr>
            </a:lvl1pPr>
          </a:lstStyle>
          <a:p>
            <a:r>
              <a:t>Challenge Creation on EvalAI</a:t>
            </a:r>
          </a:p>
        </p:txBody>
      </p:sp>
      <p:pic>
        <p:nvPicPr>
          <p:cNvPr id="335" name="5b2d0f675530edbd237e2620de5bffb1.png" descr="5b2d0f675530edbd237e2620de5bffb1.png"/>
          <p:cNvPicPr>
            <a:picLocks noChangeAspect="1"/>
          </p:cNvPicPr>
          <p:nvPr/>
        </p:nvPicPr>
        <p:blipFill>
          <a:blip r:embed="rId4">
            <a:extLst/>
          </a:blip>
          <a:srcRect t="224" b="224"/>
          <a:stretch>
            <a:fillRect/>
          </a:stretch>
        </p:blipFill>
        <p:spPr>
          <a:xfrm>
            <a:off x="15195198" y="3708836"/>
            <a:ext cx="8189464" cy="6504653"/>
          </a:xfrm>
          <a:prstGeom prst="rect">
            <a:avLst/>
          </a:prstGeom>
          <a:ln w="25400">
            <a:miter lim="400000"/>
          </a:ln>
          <a:effectLst>
            <a:outerShdw blurRad="177800" dist="101600" dir="5520000" rotWithShape="0">
              <a:srgbClr val="000000">
                <a:alpha val="60000"/>
              </a:srgbClr>
            </a:outerShdw>
          </a:effectLst>
        </p:spPr>
      </p:pic>
      <p:sp>
        <p:nvSpPr>
          <p:cNvPr id="336" name="Rectangle"/>
          <p:cNvSpPr/>
          <p:nvPr/>
        </p:nvSpPr>
        <p:spPr>
          <a:xfrm>
            <a:off x="15542800" y="4003064"/>
            <a:ext cx="7494311" cy="4256127"/>
          </a:xfrm>
          <a:prstGeom prst="rect">
            <a:avLst/>
          </a:prstGeom>
          <a:solidFill>
            <a:srgbClr val="FFFFFF"/>
          </a:solidFill>
          <a:ln w="12700">
            <a:miter lim="400000"/>
          </a:ln>
        </p:spPr>
        <p:txBody>
          <a:bodyPr lIns="71437" tIns="71437" rIns="71437" bIns="71437" anchor="ctr"/>
          <a:lstStyle/>
          <a:p>
            <a:pPr>
              <a:defRPr>
                <a:solidFill>
                  <a:srgbClr val="FFFFFF"/>
                </a:solidFill>
                <a:latin typeface="Roboto"/>
                <a:ea typeface="Roboto"/>
                <a:cs typeface="Roboto"/>
                <a:sym typeface="Roboto"/>
              </a:defRPr>
            </a:pPr>
            <a:endParaRPr/>
          </a:p>
        </p:txBody>
      </p:sp>
      <p:sp>
        <p:nvSpPr>
          <p:cNvPr id="337" name="OR"/>
          <p:cNvSpPr txBox="1"/>
          <p:nvPr/>
        </p:nvSpPr>
        <p:spPr>
          <a:xfrm>
            <a:off x="11110302" y="6418262"/>
            <a:ext cx="990254"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latin typeface="Roboto Medium"/>
                <a:ea typeface="Roboto Medium"/>
                <a:cs typeface="Roboto Medium"/>
                <a:sym typeface="Roboto Medium"/>
              </a:defRPr>
            </a:lvl1pPr>
          </a:lstStyle>
          <a:p>
            <a:r>
              <a:t>OR</a:t>
            </a:r>
          </a:p>
        </p:txBody>
      </p:sp>
      <p:pic>
        <p:nvPicPr>
          <p:cNvPr id="338" name="zip-file_318-9916.jpg" descr="zip-file_318-9916.jpg"/>
          <p:cNvPicPr>
            <a:picLocks noChangeAspect="1"/>
          </p:cNvPicPr>
          <p:nvPr/>
        </p:nvPicPr>
        <p:blipFill>
          <a:blip r:embed="rId5">
            <a:extLst/>
          </a:blip>
          <a:stretch>
            <a:fillRect/>
          </a:stretch>
        </p:blipFill>
        <p:spPr>
          <a:xfrm>
            <a:off x="3006805" y="4482054"/>
            <a:ext cx="4538845" cy="4538845"/>
          </a:xfrm>
          <a:prstGeom prst="rect">
            <a:avLst/>
          </a:prstGeom>
          <a:ln w="12700">
            <a:miter lim="400000"/>
          </a:ln>
        </p:spPr>
      </p:pic>
      <p:sp>
        <p:nvSpPr>
          <p:cNvPr id="339" name="Using zip configuration file"/>
          <p:cNvSpPr txBox="1"/>
          <p:nvPr/>
        </p:nvSpPr>
        <p:spPr>
          <a:xfrm>
            <a:off x="1902051" y="10757913"/>
            <a:ext cx="6748352"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r>
              <a:t>Using zip configuration file</a:t>
            </a:r>
          </a:p>
        </p:txBody>
      </p:sp>
      <p:sp>
        <p:nvSpPr>
          <p:cNvPr id="340" name="Using intuitive UI (releasing soon)"/>
          <p:cNvSpPr txBox="1"/>
          <p:nvPr/>
        </p:nvSpPr>
        <p:spPr>
          <a:xfrm>
            <a:off x="15029943" y="10667865"/>
            <a:ext cx="8520026"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r>
              <a:t>Using intuitive UI (releasing soon)</a:t>
            </a:r>
          </a:p>
        </p:txBody>
      </p:sp>
      <p:pic>
        <p:nvPicPr>
          <p:cNvPr id="341" name="step2.png" descr="step2.png"/>
          <p:cNvPicPr>
            <a:picLocks/>
          </p:cNvPicPr>
          <p:nvPr/>
        </p:nvPicPr>
        <p:blipFill>
          <a:blip r:embed="rId6">
            <a:extLst/>
          </a:blip>
          <a:stretch>
            <a:fillRect/>
          </a:stretch>
        </p:blipFill>
        <p:spPr>
          <a:xfrm>
            <a:off x="15542800" y="4003064"/>
            <a:ext cx="7494311" cy="425612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45" name="Upcoming features"/>
          <p:cNvSpPr txBox="1">
            <a:spLocks noGrp="1"/>
          </p:cNvSpPr>
          <p:nvPr>
            <p:ph type="title"/>
          </p:nvPr>
        </p:nvSpPr>
        <p:spPr>
          <a:xfrm>
            <a:off x="4257588" y="5057"/>
            <a:ext cx="15868824" cy="1915808"/>
          </a:xfrm>
          <a:prstGeom prst="rect">
            <a:avLst/>
          </a:prstGeom>
        </p:spPr>
        <p:txBody>
          <a:bodyPr/>
          <a:lstStyle>
            <a:lvl1pPr>
              <a:defRPr sz="9600" cap="none">
                <a:latin typeface="Roboto Light"/>
                <a:ea typeface="Roboto Light"/>
                <a:cs typeface="Roboto Light"/>
                <a:sym typeface="Roboto Light"/>
              </a:defRPr>
            </a:lvl1pPr>
          </a:lstStyle>
          <a:p>
            <a:r>
              <a:t>Upcoming features</a:t>
            </a:r>
          </a:p>
        </p:txBody>
      </p:sp>
      <p:sp>
        <p:nvSpPr>
          <p:cNvPr id="346" name="Central leaderboard for challenges hosted as third party applications"/>
          <p:cNvSpPr txBox="1"/>
          <p:nvPr/>
        </p:nvSpPr>
        <p:spPr>
          <a:xfrm>
            <a:off x="2470336" y="2375113"/>
            <a:ext cx="19443329"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spcBef>
                <a:spcPts val="2400"/>
              </a:spcBef>
              <a:defRPr>
                <a:latin typeface="Roboto Light"/>
                <a:ea typeface="Roboto Light"/>
                <a:cs typeface="Roboto Light"/>
                <a:sym typeface="Roboto Light"/>
              </a:defRPr>
            </a:lvl1pPr>
          </a:lstStyle>
          <a:p>
            <a:r>
              <a:t>Central leaderboard for challenges hosted as third party applications</a:t>
            </a:r>
          </a:p>
        </p:txBody>
      </p:sp>
      <p:pic>
        <p:nvPicPr>
          <p:cNvPr id="347" name="5b2d0f675530edbd237e2620de5bffb1.png" descr="5b2d0f675530edbd237e2620de5bffb1.png"/>
          <p:cNvPicPr>
            <a:picLocks noChangeAspect="1"/>
          </p:cNvPicPr>
          <p:nvPr/>
        </p:nvPicPr>
        <p:blipFill>
          <a:blip r:embed="rId4">
            <a:extLst/>
          </a:blip>
          <a:srcRect t="224" b="224"/>
          <a:stretch>
            <a:fillRect/>
          </a:stretch>
        </p:blipFill>
        <p:spPr>
          <a:xfrm>
            <a:off x="15904178" y="4329185"/>
            <a:ext cx="8189464" cy="6504653"/>
          </a:xfrm>
          <a:prstGeom prst="rect">
            <a:avLst/>
          </a:prstGeom>
          <a:ln w="25400">
            <a:miter lim="400000"/>
          </a:ln>
          <a:effectLst>
            <a:outerShdw blurRad="177800" dist="101600" dir="5520000" rotWithShape="0">
              <a:srgbClr val="000000">
                <a:alpha val="60000"/>
              </a:srgbClr>
            </a:outerShdw>
          </a:effectLst>
        </p:spPr>
      </p:pic>
      <p:sp>
        <p:nvSpPr>
          <p:cNvPr id="348" name="Rectangle"/>
          <p:cNvSpPr/>
          <p:nvPr/>
        </p:nvSpPr>
        <p:spPr>
          <a:xfrm>
            <a:off x="16251780" y="4623413"/>
            <a:ext cx="7494311" cy="4256127"/>
          </a:xfrm>
          <a:prstGeom prst="rect">
            <a:avLst/>
          </a:prstGeom>
          <a:solidFill>
            <a:srgbClr val="FFFFFF"/>
          </a:solidFill>
          <a:ln w="12700">
            <a:miter lim="400000"/>
          </a:ln>
        </p:spPr>
        <p:txBody>
          <a:bodyPr lIns="71437" tIns="71437" rIns="71437" bIns="71437" anchor="ctr"/>
          <a:lstStyle/>
          <a:p>
            <a:pPr>
              <a:defRPr>
                <a:solidFill>
                  <a:srgbClr val="FFFFFF"/>
                </a:solidFill>
                <a:latin typeface="Roboto"/>
                <a:ea typeface="Roboto"/>
                <a:cs typeface="Roboto"/>
                <a:sym typeface="Roboto"/>
              </a:defRPr>
            </a:pPr>
            <a:endParaRPr/>
          </a:p>
        </p:txBody>
      </p:sp>
      <p:pic>
        <p:nvPicPr>
          <p:cNvPr id="349" name="EvalAi_Finallogo.png" descr="EvalAi_Finallogo.png"/>
          <p:cNvPicPr>
            <a:picLocks noChangeAspect="1"/>
          </p:cNvPicPr>
          <p:nvPr/>
        </p:nvPicPr>
        <p:blipFill>
          <a:blip r:embed="rId5">
            <a:extLst/>
          </a:blip>
          <a:srcRect/>
          <a:stretch>
            <a:fillRect/>
          </a:stretch>
        </p:blipFill>
        <p:spPr>
          <a:xfrm>
            <a:off x="17832691" y="6194783"/>
            <a:ext cx="5595916" cy="1439826"/>
          </a:xfrm>
          <a:prstGeom prst="rect">
            <a:avLst/>
          </a:prstGeom>
          <a:ln w="12700">
            <a:miter lim="400000"/>
          </a:ln>
        </p:spPr>
      </p:pic>
      <p:pic>
        <p:nvPicPr>
          <p:cNvPr id="350" name="PNGPIX-COM-Monitor-Vector-PNG-Transparent-Image.png" descr="PNGPIX-COM-Monitor-Vector-PNG-Transparent-Image.png"/>
          <p:cNvPicPr>
            <a:picLocks noChangeAspect="1"/>
          </p:cNvPicPr>
          <p:nvPr/>
        </p:nvPicPr>
        <p:blipFill>
          <a:blip r:embed="rId6">
            <a:extLst/>
          </a:blip>
          <a:stretch>
            <a:fillRect/>
          </a:stretch>
        </p:blipFill>
        <p:spPr>
          <a:xfrm>
            <a:off x="290306" y="4329185"/>
            <a:ext cx="8393151" cy="6504692"/>
          </a:xfrm>
          <a:prstGeom prst="rect">
            <a:avLst/>
          </a:prstGeom>
          <a:ln w="12700">
            <a:miter lim="400000"/>
          </a:ln>
        </p:spPr>
      </p:pic>
      <p:sp>
        <p:nvSpPr>
          <p:cNvPr id="351" name="Text"/>
          <p:cNvSpPr txBox="1"/>
          <p:nvPr/>
        </p:nvSpPr>
        <p:spPr>
          <a:xfrm>
            <a:off x="2741843" y="5816687"/>
            <a:ext cx="1237061" cy="866776"/>
          </a:xfrm>
          <a:prstGeom prst="rect">
            <a:avLst/>
          </a:prstGeom>
          <a:ln w="12700">
            <a:miter lim="400000"/>
          </a:ln>
        </p:spPr>
        <p:txBody>
          <a:bodyPr wrap="none" lIns="71437" tIns="71437" rIns="71437" bIns="71437" anchor="ctr">
            <a:spAutoFit/>
          </a:bodyPr>
          <a:lstStyle/>
          <a:p>
            <a:endParaRPr/>
          </a:p>
        </p:txBody>
      </p:sp>
      <p:sp>
        <p:nvSpPr>
          <p:cNvPr id="352" name="Challenge X"/>
          <p:cNvSpPr/>
          <p:nvPr/>
        </p:nvSpPr>
        <p:spPr>
          <a:xfrm>
            <a:off x="1871217" y="5613203"/>
            <a:ext cx="5231292" cy="26030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6400" b="1">
                <a:solidFill>
                  <a:srgbClr val="000000"/>
                </a:solidFill>
                <a:latin typeface="Roboto"/>
                <a:ea typeface="Roboto"/>
                <a:cs typeface="Roboto"/>
                <a:sym typeface="Roboto"/>
              </a:defRPr>
            </a:lvl1pPr>
          </a:lstStyle>
          <a:p>
            <a:r>
              <a:t>Challenge X</a:t>
            </a:r>
          </a:p>
        </p:txBody>
      </p:sp>
      <p:pic>
        <p:nvPicPr>
          <p:cNvPr id="353" name="Line" descr="Line"/>
          <p:cNvPicPr>
            <a:picLocks/>
          </p:cNvPicPr>
          <p:nvPr/>
        </p:nvPicPr>
        <p:blipFill>
          <a:blip r:embed="rId7">
            <a:extLst/>
          </a:blip>
          <a:stretch>
            <a:fillRect/>
          </a:stretch>
        </p:blipFill>
        <p:spPr>
          <a:xfrm>
            <a:off x="8662286" y="6431157"/>
            <a:ext cx="7071980" cy="967116"/>
          </a:xfrm>
          <a:prstGeom prst="rect">
            <a:avLst/>
          </a:prstGeom>
        </p:spPr>
      </p:pic>
      <p:sp>
        <p:nvSpPr>
          <p:cNvPr id="355" name="Third party server"/>
          <p:cNvSpPr txBox="1"/>
          <p:nvPr/>
        </p:nvSpPr>
        <p:spPr>
          <a:xfrm>
            <a:off x="1969999" y="11020865"/>
            <a:ext cx="5033728"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latin typeface="Roboto Light"/>
                <a:ea typeface="Roboto Light"/>
                <a:cs typeface="Roboto Light"/>
                <a:sym typeface="Roboto Light"/>
              </a:defRPr>
            </a:lvl1pPr>
          </a:lstStyle>
          <a:p>
            <a:r>
              <a:t>Third party server</a:t>
            </a:r>
          </a:p>
        </p:txBody>
      </p:sp>
      <p:sp>
        <p:nvSpPr>
          <p:cNvPr id="356" name="EvalAI"/>
          <p:cNvSpPr txBox="1"/>
          <p:nvPr/>
        </p:nvSpPr>
        <p:spPr>
          <a:xfrm>
            <a:off x="19070192" y="11020865"/>
            <a:ext cx="1857488"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latin typeface="Roboto Light"/>
                <a:ea typeface="Roboto Light"/>
                <a:cs typeface="Roboto Light"/>
                <a:sym typeface="Roboto Light"/>
              </a:defRPr>
            </a:lvl1pPr>
          </a:lstStyle>
          <a:p>
            <a:r>
              <a:t>EvalAI</a:t>
            </a:r>
          </a:p>
        </p:txBody>
      </p:sp>
      <p:sp>
        <p:nvSpPr>
          <p:cNvPr id="357" name="HTTP POST"/>
          <p:cNvSpPr txBox="1"/>
          <p:nvPr/>
        </p:nvSpPr>
        <p:spPr>
          <a:xfrm>
            <a:off x="10727278" y="5810337"/>
            <a:ext cx="3480644"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latin typeface="Roboto Light"/>
                <a:ea typeface="Roboto Light"/>
                <a:cs typeface="Roboto Light"/>
                <a:sym typeface="Roboto Light"/>
              </a:defRPr>
            </a:lvl1pPr>
          </a:lstStyle>
          <a:p>
            <a:r>
              <a:t>HTTP POST</a:t>
            </a:r>
          </a:p>
        </p:txBody>
      </p:sp>
      <p:sp>
        <p:nvSpPr>
          <p:cNvPr id="358" name="(for each submission)"/>
          <p:cNvSpPr txBox="1"/>
          <p:nvPr/>
        </p:nvSpPr>
        <p:spPr>
          <a:xfrm>
            <a:off x="9934954" y="7047583"/>
            <a:ext cx="4433566" cy="676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i="1">
                <a:latin typeface="Roboto Light"/>
                <a:ea typeface="Roboto Light"/>
                <a:cs typeface="Roboto Light"/>
                <a:sym typeface="Roboto Light"/>
              </a:defRPr>
            </a:lvl1pPr>
          </a:lstStyle>
          <a:p>
            <a:r>
              <a:t>(for each submission)</a:t>
            </a:r>
          </a:p>
        </p:txBody>
      </p:sp>
      <p:pic>
        <p:nvPicPr>
          <p:cNvPr id="359" name="webhook1600.png" descr="webhook1600.png"/>
          <p:cNvPicPr>
            <a:picLocks noChangeAspect="1"/>
          </p:cNvPicPr>
          <p:nvPr/>
        </p:nvPicPr>
        <p:blipFill>
          <a:blip r:embed="rId8">
            <a:extLst/>
          </a:blip>
          <a:stretch>
            <a:fillRect/>
          </a:stretch>
        </p:blipFill>
        <p:spPr>
          <a:xfrm>
            <a:off x="9572417" y="5707150"/>
            <a:ext cx="1085786" cy="108578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5" name="Team"/>
          <p:cNvSpPr txBox="1">
            <a:spLocks noGrp="1"/>
          </p:cNvSpPr>
          <p:nvPr>
            <p:ph type="title"/>
          </p:nvPr>
        </p:nvSpPr>
        <p:spPr>
          <a:xfrm>
            <a:off x="9267704" y="37308"/>
            <a:ext cx="5706252" cy="1987865"/>
          </a:xfrm>
          <a:prstGeom prst="rect">
            <a:avLst/>
          </a:prstGeom>
        </p:spPr>
        <p:txBody>
          <a:bodyPr/>
          <a:lstStyle>
            <a:lvl1pPr>
              <a:defRPr sz="9600" cap="none">
                <a:latin typeface="Roboto Light"/>
                <a:ea typeface="Roboto Light"/>
                <a:cs typeface="Roboto Light"/>
                <a:sym typeface="Roboto Light"/>
              </a:defRPr>
            </a:lvl1pPr>
          </a:lstStyle>
          <a:p>
            <a:r>
              <a:t>Team</a:t>
            </a:r>
          </a:p>
        </p:txBody>
      </p:sp>
      <p:pic>
        <p:nvPicPr>
          <p:cNvPr id="126" name="gt_logo.png" descr="gt_logo.png"/>
          <p:cNvPicPr>
            <a:picLocks noChangeAspect="1"/>
          </p:cNvPicPr>
          <p:nvPr/>
        </p:nvPicPr>
        <p:blipFill>
          <a:blip r:embed="rId4">
            <a:extLst/>
          </a:blip>
          <a:stretch>
            <a:fillRect/>
          </a:stretch>
        </p:blipFill>
        <p:spPr>
          <a:xfrm>
            <a:off x="19774972" y="-212039"/>
            <a:ext cx="4682631" cy="2486559"/>
          </a:xfrm>
          <a:prstGeom prst="rect">
            <a:avLst/>
          </a:prstGeom>
          <a:ln w="12700">
            <a:miter lim="400000"/>
          </a:ln>
        </p:spPr>
      </p:pic>
      <p:pic>
        <p:nvPicPr>
          <p:cNvPr id="127" name="Screen Shot 2017-07-23 at 3.43.31 PM.png" descr="Screen Shot 2017-07-23 at 3.43.31 PM.png"/>
          <p:cNvPicPr>
            <a:picLocks noChangeAspect="1"/>
          </p:cNvPicPr>
          <p:nvPr/>
        </p:nvPicPr>
        <p:blipFill>
          <a:blip r:embed="rId5">
            <a:extLst/>
          </a:blip>
          <a:stretch>
            <a:fillRect/>
          </a:stretch>
        </p:blipFill>
        <p:spPr>
          <a:xfrm>
            <a:off x="2589525" y="1645006"/>
            <a:ext cx="19204950" cy="10425988"/>
          </a:xfrm>
          <a:prstGeom prst="rect">
            <a:avLst/>
          </a:prstGeom>
          <a:ln w="12700">
            <a:miter lim="400000"/>
          </a:ln>
        </p:spPr>
      </p:pic>
      <p:sp>
        <p:nvSpPr>
          <p:cNvPr id="128" name="and 30+ open source contributors"/>
          <p:cNvSpPr txBox="1"/>
          <p:nvPr/>
        </p:nvSpPr>
        <p:spPr>
          <a:xfrm>
            <a:off x="10706585" y="12135848"/>
            <a:ext cx="14264480" cy="1095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6400">
                <a:latin typeface="Roboto Light"/>
                <a:ea typeface="Roboto Light"/>
                <a:cs typeface="Roboto Light"/>
                <a:sym typeface="Roboto Light"/>
              </a:defRPr>
            </a:pPr>
            <a:r>
              <a:t>and </a:t>
            </a:r>
            <a:r>
              <a:rPr b="1">
                <a:latin typeface="Roboto"/>
                <a:ea typeface="Roboto"/>
                <a:cs typeface="Roboto"/>
                <a:sym typeface="Roboto"/>
              </a:rPr>
              <a:t>30+</a:t>
            </a:r>
            <a:r>
              <a:t> open source contributors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20" name="Upcoming features"/>
          <p:cNvSpPr txBox="1">
            <a:spLocks noGrp="1"/>
          </p:cNvSpPr>
          <p:nvPr>
            <p:ph type="title"/>
          </p:nvPr>
        </p:nvSpPr>
        <p:spPr>
          <a:xfrm>
            <a:off x="4257588" y="5057"/>
            <a:ext cx="15868824" cy="1915808"/>
          </a:xfrm>
          <a:prstGeom prst="rect">
            <a:avLst/>
          </a:prstGeom>
        </p:spPr>
        <p:txBody>
          <a:bodyPr/>
          <a:lstStyle>
            <a:lvl1pPr>
              <a:defRPr sz="9600" cap="none">
                <a:latin typeface="Roboto Light"/>
                <a:ea typeface="Roboto Light"/>
                <a:cs typeface="Roboto Light"/>
                <a:sym typeface="Roboto Light"/>
              </a:defRPr>
            </a:lvl1pPr>
          </a:lstStyle>
          <a:p>
            <a:r>
              <a:t>Upcoming features</a:t>
            </a:r>
          </a:p>
        </p:txBody>
      </p:sp>
      <p:sp>
        <p:nvSpPr>
          <p:cNvPr id="421" name="EvalAI Python APIs"/>
          <p:cNvSpPr txBox="1"/>
          <p:nvPr/>
        </p:nvSpPr>
        <p:spPr>
          <a:xfrm>
            <a:off x="9302167" y="2277185"/>
            <a:ext cx="5779666"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spcBef>
                <a:spcPts val="2400"/>
              </a:spcBef>
              <a:defRPr>
                <a:latin typeface="Roboto Light"/>
                <a:ea typeface="Roboto Light"/>
                <a:cs typeface="Roboto Light"/>
                <a:sym typeface="Roboto Light"/>
              </a:defRPr>
            </a:lvl1pPr>
          </a:lstStyle>
          <a:p>
            <a:r>
              <a:t>EvalAI Python APIs</a:t>
            </a:r>
          </a:p>
        </p:txBody>
      </p:sp>
      <p:pic>
        <p:nvPicPr>
          <p:cNvPr id="422" name="multy-user.png" descr="multy-user.png"/>
          <p:cNvPicPr>
            <a:picLocks noChangeAspect="1"/>
          </p:cNvPicPr>
          <p:nvPr/>
        </p:nvPicPr>
        <p:blipFill>
          <a:blip r:embed="rId4">
            <a:extLst/>
          </a:blip>
          <a:stretch>
            <a:fillRect/>
          </a:stretch>
        </p:blipFill>
        <p:spPr>
          <a:xfrm>
            <a:off x="135104" y="6110079"/>
            <a:ext cx="2948697" cy="2948696"/>
          </a:xfrm>
          <a:prstGeom prst="rect">
            <a:avLst/>
          </a:prstGeom>
          <a:ln w="12700">
            <a:miter lim="400000"/>
          </a:ln>
        </p:spPr>
      </p:pic>
      <p:pic>
        <p:nvPicPr>
          <p:cNvPr id="423" name="Screen Shot 2017-07-24 at 10.52.12 AM.png" descr="Screen Shot 2017-07-24 at 10.52.12 AM.png"/>
          <p:cNvPicPr>
            <a:picLocks noChangeAspect="1"/>
          </p:cNvPicPr>
          <p:nvPr/>
        </p:nvPicPr>
        <p:blipFill>
          <a:blip r:embed="rId5">
            <a:extLst/>
          </a:blip>
          <a:stretch>
            <a:fillRect/>
          </a:stretch>
        </p:blipFill>
        <p:spPr>
          <a:xfrm>
            <a:off x="6681041" y="3512980"/>
            <a:ext cx="10196474" cy="8142894"/>
          </a:xfrm>
          <a:prstGeom prst="rect">
            <a:avLst/>
          </a:prstGeom>
          <a:ln w="12700">
            <a:miter lim="400000"/>
          </a:ln>
        </p:spPr>
      </p:pic>
      <p:sp>
        <p:nvSpPr>
          <p:cNvPr id="424" name="&gt;&gt; import evalai…"/>
          <p:cNvSpPr txBox="1"/>
          <p:nvPr/>
        </p:nvSpPr>
        <p:spPr>
          <a:xfrm>
            <a:off x="6777443" y="6408089"/>
            <a:ext cx="10003670" cy="235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i="1">
                <a:solidFill>
                  <a:srgbClr val="FFFFFF"/>
                </a:solidFill>
                <a:latin typeface="Roboto Light"/>
                <a:ea typeface="Roboto Light"/>
                <a:cs typeface="Roboto Light"/>
                <a:sym typeface="Roboto Light"/>
              </a:defRPr>
            </a:pPr>
            <a:r>
              <a:t>&gt;&gt; import evalai</a:t>
            </a:r>
          </a:p>
          <a:p>
            <a:pPr algn="l">
              <a:defRPr i="1">
                <a:solidFill>
                  <a:srgbClr val="FFFFFF"/>
                </a:solidFill>
                <a:latin typeface="Roboto Light"/>
                <a:ea typeface="Roboto Light"/>
                <a:cs typeface="Roboto Light"/>
                <a:sym typeface="Roboto Light"/>
              </a:defRPr>
            </a:pPr>
            <a:r>
              <a:t>&gt;&gt; evalai.submit(challenge=“vqa”, data={“foo”: “bar”})</a:t>
            </a:r>
          </a:p>
        </p:txBody>
      </p:sp>
      <p:pic>
        <p:nvPicPr>
          <p:cNvPr id="425" name="Screen Shot 2017-07-24 at 10.54.48 AM.png" descr="Screen Shot 2017-07-24 at 10.54.48 AM.png"/>
          <p:cNvPicPr>
            <a:picLocks noChangeAspect="1"/>
          </p:cNvPicPr>
          <p:nvPr/>
        </p:nvPicPr>
        <p:blipFill>
          <a:blip r:embed="rId6">
            <a:extLst/>
          </a:blip>
          <a:stretch>
            <a:fillRect/>
          </a:stretch>
        </p:blipFill>
        <p:spPr>
          <a:xfrm>
            <a:off x="9634786" y="4262136"/>
            <a:ext cx="3669541" cy="1040478"/>
          </a:xfrm>
          <a:prstGeom prst="rect">
            <a:avLst/>
          </a:prstGeom>
          <a:ln w="12700">
            <a:miter lim="400000"/>
          </a:ln>
        </p:spPr>
      </p:pic>
      <p:pic>
        <p:nvPicPr>
          <p:cNvPr id="426" name="Line" descr="Line"/>
          <p:cNvPicPr>
            <a:picLocks/>
          </p:cNvPicPr>
          <p:nvPr/>
        </p:nvPicPr>
        <p:blipFill>
          <a:blip r:embed="rId7">
            <a:extLst/>
          </a:blip>
          <a:stretch>
            <a:fillRect/>
          </a:stretch>
        </p:blipFill>
        <p:spPr>
          <a:xfrm>
            <a:off x="2933523" y="7100869"/>
            <a:ext cx="3691841" cy="967117"/>
          </a:xfrm>
          <a:prstGeom prst="rect">
            <a:avLst/>
          </a:prstGeom>
        </p:spPr>
      </p:pic>
      <p:pic>
        <p:nvPicPr>
          <p:cNvPr id="428" name="Line" descr="Line"/>
          <p:cNvPicPr>
            <a:picLocks/>
          </p:cNvPicPr>
          <p:nvPr/>
        </p:nvPicPr>
        <p:blipFill>
          <a:blip r:embed="rId7">
            <a:extLst/>
          </a:blip>
          <a:stretch>
            <a:fillRect/>
          </a:stretch>
        </p:blipFill>
        <p:spPr>
          <a:xfrm>
            <a:off x="16794884" y="7100869"/>
            <a:ext cx="3691841" cy="967117"/>
          </a:xfrm>
          <a:prstGeom prst="rect">
            <a:avLst/>
          </a:prstGeom>
        </p:spPr>
      </p:pic>
      <p:sp>
        <p:nvSpPr>
          <p:cNvPr id="430" name="Submission  Successful"/>
          <p:cNvSpPr txBox="1"/>
          <p:nvPr/>
        </p:nvSpPr>
        <p:spPr>
          <a:xfrm>
            <a:off x="20474754" y="6776389"/>
            <a:ext cx="3581724"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latin typeface="Roboto Light"/>
                <a:ea typeface="Roboto Light"/>
                <a:cs typeface="Roboto Light"/>
                <a:sym typeface="Roboto Light"/>
              </a:defRPr>
            </a:pPr>
            <a:r>
              <a:t>Submission </a:t>
            </a:r>
            <a:br/>
            <a:r>
              <a:t>Successful</a:t>
            </a:r>
          </a:p>
        </p:txBody>
      </p:sp>
      <p:sp>
        <p:nvSpPr>
          <p:cNvPr id="431" name="Participant"/>
          <p:cNvSpPr txBox="1"/>
          <p:nvPr/>
        </p:nvSpPr>
        <p:spPr>
          <a:xfrm>
            <a:off x="213140" y="8676950"/>
            <a:ext cx="2792625"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r>
              <a:t>Participant</a:t>
            </a:r>
          </a:p>
        </p:txBody>
      </p:sp>
      <p:sp>
        <p:nvSpPr>
          <p:cNvPr id="432" name="Terminal"/>
          <p:cNvSpPr txBox="1"/>
          <p:nvPr/>
        </p:nvSpPr>
        <p:spPr>
          <a:xfrm>
            <a:off x="10639694" y="11729031"/>
            <a:ext cx="2279168"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r>
              <a:t>Terminal</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36" name="Summarize"/>
          <p:cNvSpPr txBox="1">
            <a:spLocks noGrp="1"/>
          </p:cNvSpPr>
          <p:nvPr>
            <p:ph type="title"/>
          </p:nvPr>
        </p:nvSpPr>
        <p:spPr>
          <a:xfrm>
            <a:off x="4257588" y="5057"/>
            <a:ext cx="15868824" cy="1915808"/>
          </a:xfrm>
          <a:prstGeom prst="rect">
            <a:avLst/>
          </a:prstGeom>
        </p:spPr>
        <p:txBody>
          <a:bodyPr/>
          <a:lstStyle>
            <a:lvl1pPr>
              <a:defRPr sz="9600" cap="none">
                <a:latin typeface="Roboto Light"/>
                <a:ea typeface="Roboto Light"/>
                <a:cs typeface="Roboto Light"/>
                <a:sym typeface="Roboto Light"/>
              </a:defRPr>
            </a:lvl1pPr>
          </a:lstStyle>
          <a:p>
            <a:r>
              <a:t>Summarize</a:t>
            </a:r>
          </a:p>
        </p:txBody>
      </p:sp>
      <p:sp>
        <p:nvSpPr>
          <p:cNvPr id="437" name="Centralized platform for all AI Challenges"/>
          <p:cNvSpPr txBox="1"/>
          <p:nvPr/>
        </p:nvSpPr>
        <p:spPr>
          <a:xfrm>
            <a:off x="6278321" y="1958920"/>
            <a:ext cx="11827359"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spcBef>
                <a:spcPts val="2400"/>
              </a:spcBef>
              <a:defRPr>
                <a:latin typeface="Roboto Light"/>
                <a:ea typeface="Roboto Light"/>
                <a:cs typeface="Roboto Light"/>
                <a:sym typeface="Roboto Light"/>
              </a:defRPr>
            </a:lvl1pPr>
          </a:lstStyle>
          <a:p>
            <a:r>
              <a:t>Centralized platform for all AI Challenges</a:t>
            </a:r>
          </a:p>
        </p:txBody>
      </p:sp>
      <p:pic>
        <p:nvPicPr>
          <p:cNvPr id="438" name="5b2d0f675530edbd237e2620de5bffb1.png" descr="5b2d0f675530edbd237e2620de5bffb1.png"/>
          <p:cNvPicPr>
            <a:picLocks noChangeAspect="1"/>
          </p:cNvPicPr>
          <p:nvPr/>
        </p:nvPicPr>
        <p:blipFill>
          <a:blip r:embed="rId4">
            <a:extLst/>
          </a:blip>
          <a:srcRect t="224" b="224"/>
          <a:stretch>
            <a:fillRect/>
          </a:stretch>
        </p:blipFill>
        <p:spPr>
          <a:xfrm>
            <a:off x="8193889" y="7218053"/>
            <a:ext cx="8189464" cy="6504652"/>
          </a:xfrm>
          <a:prstGeom prst="rect">
            <a:avLst/>
          </a:prstGeom>
          <a:ln w="25400">
            <a:miter lim="400000"/>
          </a:ln>
          <a:effectLst>
            <a:outerShdw blurRad="177800" dist="101600" dir="5520000" rotWithShape="0">
              <a:srgbClr val="000000">
                <a:alpha val="60000"/>
              </a:srgbClr>
            </a:outerShdw>
          </a:effectLst>
        </p:spPr>
      </p:pic>
      <p:sp>
        <p:nvSpPr>
          <p:cNvPr id="439" name="Rectangle"/>
          <p:cNvSpPr/>
          <p:nvPr/>
        </p:nvSpPr>
        <p:spPr>
          <a:xfrm>
            <a:off x="8541491" y="7512280"/>
            <a:ext cx="7494311" cy="4256127"/>
          </a:xfrm>
          <a:prstGeom prst="rect">
            <a:avLst/>
          </a:prstGeom>
          <a:solidFill>
            <a:srgbClr val="FFFFFF"/>
          </a:solidFill>
          <a:ln w="12700">
            <a:miter lim="400000"/>
          </a:ln>
        </p:spPr>
        <p:txBody>
          <a:bodyPr lIns="71437" tIns="71437" rIns="71437" bIns="71437" anchor="ctr"/>
          <a:lstStyle/>
          <a:p>
            <a:pPr>
              <a:defRPr>
                <a:solidFill>
                  <a:srgbClr val="FFFFFF"/>
                </a:solidFill>
                <a:latin typeface="Roboto"/>
                <a:ea typeface="Roboto"/>
                <a:cs typeface="Roboto"/>
                <a:sym typeface="Roboto"/>
              </a:defRPr>
            </a:pPr>
            <a:endParaRPr/>
          </a:p>
        </p:txBody>
      </p:sp>
      <p:pic>
        <p:nvPicPr>
          <p:cNvPr id="440" name="EvalAi_Finallogo.png" descr="EvalAi_Finallogo.png"/>
          <p:cNvPicPr>
            <a:picLocks noChangeAspect="1"/>
          </p:cNvPicPr>
          <p:nvPr/>
        </p:nvPicPr>
        <p:blipFill>
          <a:blip r:embed="rId5">
            <a:extLst/>
          </a:blip>
          <a:srcRect/>
          <a:stretch>
            <a:fillRect/>
          </a:stretch>
        </p:blipFill>
        <p:spPr>
          <a:xfrm>
            <a:off x="9902065" y="8920412"/>
            <a:ext cx="5595916" cy="1439826"/>
          </a:xfrm>
          <a:prstGeom prst="rect">
            <a:avLst/>
          </a:prstGeom>
          <a:ln w="12700">
            <a:miter lim="400000"/>
          </a:ln>
        </p:spPr>
      </p:pic>
      <p:pic>
        <p:nvPicPr>
          <p:cNvPr id="441" name="logo.png" descr="logo.png"/>
          <p:cNvPicPr>
            <a:picLocks noChangeAspect="1"/>
          </p:cNvPicPr>
          <p:nvPr/>
        </p:nvPicPr>
        <p:blipFill>
          <a:blip r:embed="rId6">
            <a:extLst/>
          </a:blip>
          <a:stretch>
            <a:fillRect/>
          </a:stretch>
        </p:blipFill>
        <p:spPr>
          <a:xfrm>
            <a:off x="2252801" y="4296171"/>
            <a:ext cx="4654438" cy="1439863"/>
          </a:xfrm>
          <a:prstGeom prst="rect">
            <a:avLst/>
          </a:prstGeom>
          <a:ln w="12700">
            <a:miter lim="400000"/>
          </a:ln>
        </p:spPr>
      </p:pic>
      <p:pic>
        <p:nvPicPr>
          <p:cNvPr id="442" name="vqa.png" descr="vqa.png"/>
          <p:cNvPicPr>
            <a:picLocks noChangeAspect="1"/>
          </p:cNvPicPr>
          <p:nvPr/>
        </p:nvPicPr>
        <p:blipFill>
          <a:blip r:embed="rId7">
            <a:extLst/>
          </a:blip>
          <a:stretch>
            <a:fillRect/>
          </a:stretch>
        </p:blipFill>
        <p:spPr>
          <a:xfrm>
            <a:off x="18545309" y="6335620"/>
            <a:ext cx="5152924" cy="1601421"/>
          </a:xfrm>
          <a:prstGeom prst="rect">
            <a:avLst/>
          </a:prstGeom>
          <a:ln w="12700">
            <a:miter lim="400000"/>
          </a:ln>
        </p:spPr>
      </p:pic>
      <p:pic>
        <p:nvPicPr>
          <p:cNvPr id="443" name="pasted-image.tiff" descr="pasted-image.tiff"/>
          <p:cNvPicPr>
            <a:picLocks noChangeAspect="1"/>
          </p:cNvPicPr>
          <p:nvPr/>
        </p:nvPicPr>
        <p:blipFill>
          <a:blip r:embed="rId8">
            <a:extLst/>
          </a:blip>
          <a:stretch>
            <a:fillRect/>
          </a:stretch>
        </p:blipFill>
        <p:spPr>
          <a:xfrm>
            <a:off x="11018275" y="3434760"/>
            <a:ext cx="5394105" cy="1895643"/>
          </a:xfrm>
          <a:prstGeom prst="rect">
            <a:avLst/>
          </a:prstGeom>
          <a:ln w="12700">
            <a:miter lim="400000"/>
          </a:ln>
        </p:spPr>
      </p:pic>
      <p:pic>
        <p:nvPicPr>
          <p:cNvPr id="444" name="pasted-image.tiff" descr="pasted-image.tiff"/>
          <p:cNvPicPr>
            <a:picLocks noChangeAspect="1"/>
          </p:cNvPicPr>
          <p:nvPr/>
        </p:nvPicPr>
        <p:blipFill>
          <a:blip r:embed="rId9">
            <a:extLst/>
          </a:blip>
          <a:stretch>
            <a:fillRect/>
          </a:stretch>
        </p:blipFill>
        <p:spPr>
          <a:xfrm>
            <a:off x="16502436" y="4280917"/>
            <a:ext cx="5251323" cy="1470372"/>
          </a:xfrm>
          <a:prstGeom prst="rect">
            <a:avLst/>
          </a:prstGeom>
          <a:ln w="12700">
            <a:miter lim="400000"/>
          </a:ln>
        </p:spPr>
      </p:pic>
      <p:pic>
        <p:nvPicPr>
          <p:cNvPr id="445" name="pasted-image.tiff" descr="pasted-image.tiff"/>
          <p:cNvPicPr>
            <a:picLocks noChangeAspect="1"/>
          </p:cNvPicPr>
          <p:nvPr/>
        </p:nvPicPr>
        <p:blipFill>
          <a:blip r:embed="rId10">
            <a:extLst/>
          </a:blip>
          <a:srcRect l="11577" t="11614" r="11651" b="11614"/>
          <a:stretch>
            <a:fillRect/>
          </a:stretch>
        </p:blipFill>
        <p:spPr>
          <a:xfrm>
            <a:off x="147165" y="6385244"/>
            <a:ext cx="6362106" cy="1502165"/>
          </a:xfrm>
          <a:prstGeom prst="rect">
            <a:avLst/>
          </a:prstGeom>
          <a:ln w="12700">
            <a:miter lim="400000"/>
          </a:ln>
        </p:spPr>
      </p:pic>
      <p:pic>
        <p:nvPicPr>
          <p:cNvPr id="446" name="pasted-image.tiff" descr="pasted-image.tiff"/>
          <p:cNvPicPr>
            <a:picLocks noChangeAspect="1"/>
          </p:cNvPicPr>
          <p:nvPr/>
        </p:nvPicPr>
        <p:blipFill>
          <a:blip r:embed="rId11">
            <a:extLst/>
          </a:blip>
          <a:stretch>
            <a:fillRect/>
          </a:stretch>
        </p:blipFill>
        <p:spPr>
          <a:xfrm>
            <a:off x="7438145" y="3366089"/>
            <a:ext cx="3049225" cy="2032817"/>
          </a:xfrm>
          <a:prstGeom prst="rect">
            <a:avLst/>
          </a:prstGeom>
          <a:ln w="12700">
            <a:miter lim="400000"/>
          </a:ln>
        </p:spPr>
      </p:pic>
      <p:sp>
        <p:nvSpPr>
          <p:cNvPr id="447" name="Line"/>
          <p:cNvSpPr/>
          <p:nvPr/>
        </p:nvSpPr>
        <p:spPr>
          <a:xfrm flipH="1" flipV="1">
            <a:off x="20881554" y="7850808"/>
            <a:ext cx="480435" cy="2202022"/>
          </a:xfrm>
          <a:prstGeom prst="line">
            <a:avLst/>
          </a:prstGeom>
          <a:ln w="127000" cap="rnd">
            <a:solidFill>
              <a:srgbClr val="000000"/>
            </a:solidFill>
            <a:custDash>
              <a:ds d="100000" sp="200000"/>
            </a:custDash>
            <a:miter lim="400000"/>
          </a:ln>
        </p:spPr>
        <p:txBody>
          <a:bodyPr lIns="71437" tIns="71437" rIns="71437" bIns="71437" anchor="ctr"/>
          <a:lstStyle/>
          <a:p>
            <a:endParaRPr/>
          </a:p>
        </p:txBody>
      </p:sp>
      <p:sp>
        <p:nvSpPr>
          <p:cNvPr id="448" name="And many more"/>
          <p:cNvSpPr txBox="1"/>
          <p:nvPr/>
        </p:nvSpPr>
        <p:spPr>
          <a:xfrm>
            <a:off x="19787204" y="9819704"/>
            <a:ext cx="4639954"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a:latin typeface="Roboto"/>
                <a:ea typeface="Roboto"/>
                <a:cs typeface="Roboto"/>
                <a:sym typeface="Roboto"/>
              </a:defRPr>
            </a:lvl1pPr>
          </a:lstStyle>
          <a:p>
            <a:r>
              <a:t>And many more</a:t>
            </a:r>
          </a:p>
        </p:txBody>
      </p:sp>
      <p:pic>
        <p:nvPicPr>
          <p:cNvPr id="449" name="Line" descr="Line"/>
          <p:cNvPicPr>
            <a:picLocks/>
          </p:cNvPicPr>
          <p:nvPr/>
        </p:nvPicPr>
        <p:blipFill>
          <a:blip r:embed="rId12">
            <a:extLst/>
          </a:blip>
          <a:stretch>
            <a:fillRect/>
          </a:stretch>
        </p:blipFill>
        <p:spPr>
          <a:xfrm>
            <a:off x="6120218" y="7752867"/>
            <a:ext cx="2293178" cy="1798765"/>
          </a:xfrm>
          <a:prstGeom prst="rect">
            <a:avLst/>
          </a:prstGeom>
        </p:spPr>
      </p:pic>
      <p:pic>
        <p:nvPicPr>
          <p:cNvPr id="451" name="Line" descr="Line"/>
          <p:cNvPicPr>
            <a:picLocks/>
          </p:cNvPicPr>
          <p:nvPr/>
        </p:nvPicPr>
        <p:blipFill>
          <a:blip r:embed="rId13">
            <a:extLst/>
          </a:blip>
          <a:stretch>
            <a:fillRect/>
          </a:stretch>
        </p:blipFill>
        <p:spPr>
          <a:xfrm>
            <a:off x="6688744" y="5684849"/>
            <a:ext cx="1759849" cy="1589954"/>
          </a:xfrm>
          <a:prstGeom prst="rect">
            <a:avLst/>
          </a:prstGeom>
        </p:spPr>
      </p:pic>
      <p:pic>
        <p:nvPicPr>
          <p:cNvPr id="453" name="Line" descr="Line"/>
          <p:cNvPicPr>
            <a:picLocks/>
          </p:cNvPicPr>
          <p:nvPr/>
        </p:nvPicPr>
        <p:blipFill>
          <a:blip r:embed="rId14">
            <a:extLst/>
          </a:blip>
          <a:stretch>
            <a:fillRect/>
          </a:stretch>
        </p:blipFill>
        <p:spPr>
          <a:xfrm>
            <a:off x="9385854" y="5319505"/>
            <a:ext cx="951244" cy="1931251"/>
          </a:xfrm>
          <a:prstGeom prst="rect">
            <a:avLst/>
          </a:prstGeom>
        </p:spPr>
      </p:pic>
      <p:pic>
        <p:nvPicPr>
          <p:cNvPr id="455" name="Line" descr="Line"/>
          <p:cNvPicPr>
            <a:picLocks/>
          </p:cNvPicPr>
          <p:nvPr/>
        </p:nvPicPr>
        <p:blipFill>
          <a:blip r:embed="rId15">
            <a:extLst/>
          </a:blip>
          <a:stretch>
            <a:fillRect/>
          </a:stretch>
        </p:blipFill>
        <p:spPr>
          <a:xfrm>
            <a:off x="13442186" y="5319315"/>
            <a:ext cx="1040581" cy="1915670"/>
          </a:xfrm>
          <a:prstGeom prst="rect">
            <a:avLst/>
          </a:prstGeom>
        </p:spPr>
      </p:pic>
      <p:pic>
        <p:nvPicPr>
          <p:cNvPr id="457" name="Line" descr="Line"/>
          <p:cNvPicPr>
            <a:picLocks/>
          </p:cNvPicPr>
          <p:nvPr/>
        </p:nvPicPr>
        <p:blipFill>
          <a:blip r:embed="rId16">
            <a:extLst/>
          </a:blip>
          <a:stretch>
            <a:fillRect/>
          </a:stretch>
        </p:blipFill>
        <p:spPr>
          <a:xfrm>
            <a:off x="15791880" y="5681780"/>
            <a:ext cx="1324658" cy="1604475"/>
          </a:xfrm>
          <a:prstGeom prst="rect">
            <a:avLst/>
          </a:prstGeom>
        </p:spPr>
      </p:pic>
      <p:pic>
        <p:nvPicPr>
          <p:cNvPr id="459" name="Line" descr="Line"/>
          <p:cNvPicPr>
            <a:picLocks/>
          </p:cNvPicPr>
          <p:nvPr/>
        </p:nvPicPr>
        <p:blipFill>
          <a:blip r:embed="rId17">
            <a:extLst/>
          </a:blip>
          <a:stretch>
            <a:fillRect/>
          </a:stretch>
        </p:blipFill>
        <p:spPr>
          <a:xfrm>
            <a:off x="16270950" y="7823467"/>
            <a:ext cx="2251929" cy="1472554"/>
          </a:xfrm>
          <a:prstGeom prst="rect">
            <a:avLst/>
          </a:prstGeom>
        </p:spPr>
      </p:pic>
      <p:pic>
        <p:nvPicPr>
          <p:cNvPr id="461" name="Line" descr="Line"/>
          <p:cNvPicPr>
            <a:picLocks/>
          </p:cNvPicPr>
          <p:nvPr/>
        </p:nvPicPr>
        <p:blipFill>
          <a:blip r:embed="rId18">
            <a:extLst/>
          </a:blip>
          <a:stretch>
            <a:fillRect/>
          </a:stretch>
        </p:blipFill>
        <p:spPr>
          <a:xfrm>
            <a:off x="16270956" y="10342468"/>
            <a:ext cx="3637273" cy="990886"/>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46"/>
                                        </p:tgtEl>
                                        <p:attrNameLst>
                                          <p:attrName>style.visibility</p:attrName>
                                        </p:attrNameLst>
                                      </p:cBhvr>
                                      <p:to>
                                        <p:strVal val="visible"/>
                                      </p:to>
                                    </p:set>
                                    <p:anim calcmode="lin" valueType="num">
                                      <p:cBhvr>
                                        <p:cTn id="7" dur="200" fill="hold"/>
                                        <p:tgtEl>
                                          <p:spTgt spid="446"/>
                                        </p:tgtEl>
                                        <p:attrNameLst>
                                          <p:attrName>ppt_w</p:attrName>
                                        </p:attrNameLst>
                                      </p:cBhvr>
                                      <p:tavLst>
                                        <p:tav tm="0">
                                          <p:val>
                                            <p:fltVal val="0"/>
                                          </p:val>
                                        </p:tav>
                                        <p:tav tm="100000">
                                          <p:val>
                                            <p:strVal val="#ppt_w"/>
                                          </p:val>
                                        </p:tav>
                                      </p:tavLst>
                                    </p:anim>
                                    <p:anim calcmode="lin" valueType="num">
                                      <p:cBhvr>
                                        <p:cTn id="8" dur="200" fill="hold"/>
                                        <p:tgtEl>
                                          <p:spTgt spid="446"/>
                                        </p:tgtEl>
                                        <p:attrNameLst>
                                          <p:attrName>ppt_h</p:attrName>
                                        </p:attrNameLst>
                                      </p:cBhvr>
                                      <p:tavLst>
                                        <p:tav tm="0">
                                          <p:val>
                                            <p:fltVal val="0"/>
                                          </p:val>
                                        </p:tav>
                                        <p:tav tm="100000">
                                          <p:val>
                                            <p:strVal val="#ppt_h"/>
                                          </p:val>
                                        </p:tav>
                                      </p:tavLst>
                                    </p:anim>
                                  </p:childTnLst>
                                </p:cTn>
                              </p:par>
                            </p:childTnLst>
                          </p:cTn>
                        </p:par>
                        <p:par>
                          <p:cTn id="9" fill="hold">
                            <p:stCondLst>
                              <p:cond delay="200"/>
                            </p:stCondLst>
                            <p:childTnLst>
                              <p:par>
                                <p:cTn id="10" presetID="23" presetClass="entr" presetSubtype="16" fill="hold" grpId="2" nodeType="afterEffect">
                                  <p:stCondLst>
                                    <p:cond delay="0"/>
                                  </p:stCondLst>
                                  <p:iterate>
                                    <p:tmAbs val="0"/>
                                  </p:iterate>
                                  <p:childTnLst>
                                    <p:set>
                                      <p:cBhvr>
                                        <p:cTn id="11" fill="hold"/>
                                        <p:tgtEl>
                                          <p:spTgt spid="445"/>
                                        </p:tgtEl>
                                        <p:attrNameLst>
                                          <p:attrName>style.visibility</p:attrName>
                                        </p:attrNameLst>
                                      </p:cBhvr>
                                      <p:to>
                                        <p:strVal val="visible"/>
                                      </p:to>
                                    </p:set>
                                    <p:anim calcmode="lin" valueType="num">
                                      <p:cBhvr>
                                        <p:cTn id="12" dur="200" fill="hold"/>
                                        <p:tgtEl>
                                          <p:spTgt spid="445"/>
                                        </p:tgtEl>
                                        <p:attrNameLst>
                                          <p:attrName>ppt_w</p:attrName>
                                        </p:attrNameLst>
                                      </p:cBhvr>
                                      <p:tavLst>
                                        <p:tav tm="0">
                                          <p:val>
                                            <p:fltVal val="0"/>
                                          </p:val>
                                        </p:tav>
                                        <p:tav tm="100000">
                                          <p:val>
                                            <p:strVal val="#ppt_w"/>
                                          </p:val>
                                        </p:tav>
                                      </p:tavLst>
                                    </p:anim>
                                    <p:anim calcmode="lin" valueType="num">
                                      <p:cBhvr>
                                        <p:cTn id="13" dur="200" fill="hold"/>
                                        <p:tgtEl>
                                          <p:spTgt spid="445"/>
                                        </p:tgtEl>
                                        <p:attrNameLst>
                                          <p:attrName>ppt_h</p:attrName>
                                        </p:attrNameLst>
                                      </p:cBhvr>
                                      <p:tavLst>
                                        <p:tav tm="0">
                                          <p:val>
                                            <p:fltVal val="0"/>
                                          </p:val>
                                        </p:tav>
                                        <p:tav tm="100000">
                                          <p:val>
                                            <p:strVal val="#ppt_h"/>
                                          </p:val>
                                        </p:tav>
                                      </p:tavLst>
                                    </p:anim>
                                  </p:childTnLst>
                                </p:cTn>
                              </p:par>
                            </p:childTnLst>
                          </p:cTn>
                        </p:par>
                        <p:par>
                          <p:cTn id="14" fill="hold">
                            <p:stCondLst>
                              <p:cond delay="400"/>
                            </p:stCondLst>
                            <p:childTnLst>
                              <p:par>
                                <p:cTn id="15" presetID="23" presetClass="entr" presetSubtype="16" fill="hold" grpId="3" nodeType="afterEffect">
                                  <p:stCondLst>
                                    <p:cond delay="0"/>
                                  </p:stCondLst>
                                  <p:iterate>
                                    <p:tmAbs val="0"/>
                                  </p:iterate>
                                  <p:childTnLst>
                                    <p:set>
                                      <p:cBhvr>
                                        <p:cTn id="16" fill="hold"/>
                                        <p:tgtEl>
                                          <p:spTgt spid="443"/>
                                        </p:tgtEl>
                                        <p:attrNameLst>
                                          <p:attrName>style.visibility</p:attrName>
                                        </p:attrNameLst>
                                      </p:cBhvr>
                                      <p:to>
                                        <p:strVal val="visible"/>
                                      </p:to>
                                    </p:set>
                                    <p:anim calcmode="lin" valueType="num">
                                      <p:cBhvr>
                                        <p:cTn id="17" dur="200" fill="hold"/>
                                        <p:tgtEl>
                                          <p:spTgt spid="443"/>
                                        </p:tgtEl>
                                        <p:attrNameLst>
                                          <p:attrName>ppt_w</p:attrName>
                                        </p:attrNameLst>
                                      </p:cBhvr>
                                      <p:tavLst>
                                        <p:tav tm="0">
                                          <p:val>
                                            <p:fltVal val="0"/>
                                          </p:val>
                                        </p:tav>
                                        <p:tav tm="100000">
                                          <p:val>
                                            <p:strVal val="#ppt_w"/>
                                          </p:val>
                                        </p:tav>
                                      </p:tavLst>
                                    </p:anim>
                                    <p:anim calcmode="lin" valueType="num">
                                      <p:cBhvr>
                                        <p:cTn id="18" dur="200" fill="hold"/>
                                        <p:tgtEl>
                                          <p:spTgt spid="443"/>
                                        </p:tgtEl>
                                        <p:attrNameLst>
                                          <p:attrName>ppt_h</p:attrName>
                                        </p:attrNameLst>
                                      </p:cBhvr>
                                      <p:tavLst>
                                        <p:tav tm="0">
                                          <p:val>
                                            <p:fltVal val="0"/>
                                          </p:val>
                                        </p:tav>
                                        <p:tav tm="100000">
                                          <p:val>
                                            <p:strVal val="#ppt_h"/>
                                          </p:val>
                                        </p:tav>
                                      </p:tavLst>
                                    </p:anim>
                                  </p:childTnLst>
                                </p:cTn>
                              </p:par>
                            </p:childTnLst>
                          </p:cTn>
                        </p:par>
                        <p:par>
                          <p:cTn id="19" fill="hold">
                            <p:stCondLst>
                              <p:cond delay="600"/>
                            </p:stCondLst>
                            <p:childTnLst>
                              <p:par>
                                <p:cTn id="20" presetID="23" presetClass="entr" presetSubtype="16" fill="hold" grpId="4" nodeType="afterEffect">
                                  <p:stCondLst>
                                    <p:cond delay="0"/>
                                  </p:stCondLst>
                                  <p:iterate>
                                    <p:tmAbs val="0"/>
                                  </p:iterate>
                                  <p:childTnLst>
                                    <p:set>
                                      <p:cBhvr>
                                        <p:cTn id="21" fill="hold"/>
                                        <p:tgtEl>
                                          <p:spTgt spid="444"/>
                                        </p:tgtEl>
                                        <p:attrNameLst>
                                          <p:attrName>style.visibility</p:attrName>
                                        </p:attrNameLst>
                                      </p:cBhvr>
                                      <p:to>
                                        <p:strVal val="visible"/>
                                      </p:to>
                                    </p:set>
                                    <p:anim calcmode="lin" valueType="num">
                                      <p:cBhvr>
                                        <p:cTn id="22" dur="200" fill="hold"/>
                                        <p:tgtEl>
                                          <p:spTgt spid="444"/>
                                        </p:tgtEl>
                                        <p:attrNameLst>
                                          <p:attrName>ppt_w</p:attrName>
                                        </p:attrNameLst>
                                      </p:cBhvr>
                                      <p:tavLst>
                                        <p:tav tm="0">
                                          <p:val>
                                            <p:fltVal val="0"/>
                                          </p:val>
                                        </p:tav>
                                        <p:tav tm="100000">
                                          <p:val>
                                            <p:strVal val="#ppt_w"/>
                                          </p:val>
                                        </p:tav>
                                      </p:tavLst>
                                    </p:anim>
                                    <p:anim calcmode="lin" valueType="num">
                                      <p:cBhvr>
                                        <p:cTn id="23" dur="200" fill="hold"/>
                                        <p:tgtEl>
                                          <p:spTgt spid="444"/>
                                        </p:tgtEl>
                                        <p:attrNameLst>
                                          <p:attrName>ppt_h</p:attrName>
                                        </p:attrNameLst>
                                      </p:cBhvr>
                                      <p:tavLst>
                                        <p:tav tm="0">
                                          <p:val>
                                            <p:fltVal val="0"/>
                                          </p:val>
                                        </p:tav>
                                        <p:tav tm="100000">
                                          <p:val>
                                            <p:strVal val="#ppt_h"/>
                                          </p:val>
                                        </p:tav>
                                      </p:tavLst>
                                    </p:anim>
                                  </p:childTnLst>
                                </p:cTn>
                              </p:par>
                            </p:childTnLst>
                          </p:cTn>
                        </p:par>
                        <p:par>
                          <p:cTn id="24" fill="hold">
                            <p:stCondLst>
                              <p:cond delay="800"/>
                            </p:stCondLst>
                            <p:childTnLst>
                              <p:par>
                                <p:cTn id="25" presetID="23" presetClass="entr" presetSubtype="16" fill="hold" grpId="5" nodeType="afterEffect">
                                  <p:stCondLst>
                                    <p:cond delay="0"/>
                                  </p:stCondLst>
                                  <p:iterate>
                                    <p:tmAbs val="0"/>
                                  </p:iterate>
                                  <p:childTnLst>
                                    <p:set>
                                      <p:cBhvr>
                                        <p:cTn id="26" fill="hold"/>
                                        <p:tgtEl>
                                          <p:spTgt spid="442"/>
                                        </p:tgtEl>
                                        <p:attrNameLst>
                                          <p:attrName>style.visibility</p:attrName>
                                        </p:attrNameLst>
                                      </p:cBhvr>
                                      <p:to>
                                        <p:strVal val="visible"/>
                                      </p:to>
                                    </p:set>
                                    <p:anim calcmode="lin" valueType="num">
                                      <p:cBhvr>
                                        <p:cTn id="27" dur="200" fill="hold"/>
                                        <p:tgtEl>
                                          <p:spTgt spid="442"/>
                                        </p:tgtEl>
                                        <p:attrNameLst>
                                          <p:attrName>ppt_w</p:attrName>
                                        </p:attrNameLst>
                                      </p:cBhvr>
                                      <p:tavLst>
                                        <p:tav tm="0">
                                          <p:val>
                                            <p:fltVal val="0"/>
                                          </p:val>
                                        </p:tav>
                                        <p:tav tm="100000">
                                          <p:val>
                                            <p:strVal val="#ppt_w"/>
                                          </p:val>
                                        </p:tav>
                                      </p:tavLst>
                                    </p:anim>
                                    <p:anim calcmode="lin" valueType="num">
                                      <p:cBhvr>
                                        <p:cTn id="28" dur="200" fill="hold"/>
                                        <p:tgtEl>
                                          <p:spTgt spid="442"/>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23" presetClass="entr" presetSubtype="16" fill="hold" grpId="6" nodeType="afterEffect">
                                  <p:stCondLst>
                                    <p:cond delay="0"/>
                                  </p:stCondLst>
                                  <p:iterate>
                                    <p:tmAbs val="0"/>
                                  </p:iterate>
                                  <p:childTnLst>
                                    <p:set>
                                      <p:cBhvr>
                                        <p:cTn id="31" fill="hold"/>
                                        <p:tgtEl>
                                          <p:spTgt spid="441"/>
                                        </p:tgtEl>
                                        <p:attrNameLst>
                                          <p:attrName>style.visibility</p:attrName>
                                        </p:attrNameLst>
                                      </p:cBhvr>
                                      <p:to>
                                        <p:strVal val="visible"/>
                                      </p:to>
                                    </p:set>
                                    <p:anim calcmode="lin" valueType="num">
                                      <p:cBhvr>
                                        <p:cTn id="32" dur="200" fill="hold"/>
                                        <p:tgtEl>
                                          <p:spTgt spid="441"/>
                                        </p:tgtEl>
                                        <p:attrNameLst>
                                          <p:attrName>ppt_w</p:attrName>
                                        </p:attrNameLst>
                                      </p:cBhvr>
                                      <p:tavLst>
                                        <p:tav tm="0">
                                          <p:val>
                                            <p:fltVal val="0"/>
                                          </p:val>
                                        </p:tav>
                                        <p:tav tm="100000">
                                          <p:val>
                                            <p:strVal val="#ppt_w"/>
                                          </p:val>
                                        </p:tav>
                                      </p:tavLst>
                                    </p:anim>
                                    <p:anim calcmode="lin" valueType="num">
                                      <p:cBhvr>
                                        <p:cTn id="33" dur="200" fill="hold"/>
                                        <p:tgtEl>
                                          <p:spTgt spid="4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6" animBg="1" advAuto="0"/>
      <p:bldP spid="442" grpId="5" animBg="1" advAuto="0"/>
      <p:bldP spid="443" grpId="3" animBg="1" advAuto="0"/>
      <p:bldP spid="444" grpId="4" animBg="1" advAuto="0"/>
      <p:bldP spid="445" grpId="2" animBg="1" advAuto="0"/>
      <p:bldP spid="446"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66" name="Interested in hosting a Challenge?"/>
          <p:cNvSpPr txBox="1">
            <a:spLocks noGrp="1"/>
          </p:cNvSpPr>
          <p:nvPr>
            <p:ph type="title"/>
          </p:nvPr>
        </p:nvSpPr>
        <p:spPr>
          <a:xfrm>
            <a:off x="3000532" y="72128"/>
            <a:ext cx="18382936" cy="1915808"/>
          </a:xfrm>
          <a:prstGeom prst="rect">
            <a:avLst/>
          </a:prstGeom>
        </p:spPr>
        <p:txBody>
          <a:bodyPr/>
          <a:lstStyle>
            <a:lvl1pPr>
              <a:defRPr sz="9600" cap="none">
                <a:latin typeface="Roboto Light"/>
                <a:ea typeface="Roboto Light"/>
                <a:cs typeface="Roboto Light"/>
                <a:sym typeface="Roboto Light"/>
              </a:defRPr>
            </a:lvl1pPr>
          </a:lstStyle>
          <a:p>
            <a:r>
              <a:t>Interested in hosting a Challenge?</a:t>
            </a:r>
          </a:p>
        </p:txBody>
      </p:sp>
      <p:sp>
        <p:nvSpPr>
          <p:cNvPr id="467" name="Reach out to us at team@cloudcv.org"/>
          <p:cNvSpPr txBox="1"/>
          <p:nvPr/>
        </p:nvSpPr>
        <p:spPr>
          <a:xfrm>
            <a:off x="4623767" y="5583237"/>
            <a:ext cx="15136466" cy="1222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7200">
                <a:latin typeface="Roboto Light"/>
                <a:ea typeface="Roboto Light"/>
                <a:cs typeface="Roboto Light"/>
                <a:sym typeface="Roboto Light"/>
              </a:defRPr>
            </a:pPr>
            <a:r>
              <a:t>Reach out to us at </a:t>
            </a:r>
            <a:r>
              <a:rPr u="sng">
                <a:solidFill>
                  <a:srgbClr val="0096FF"/>
                </a:solidFill>
                <a:hlinkClick r:id="rId4"/>
              </a:rPr>
              <a:t>team@cloudcv.org</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71" name="Thank you!"/>
          <p:cNvSpPr txBox="1"/>
          <p:nvPr/>
        </p:nvSpPr>
        <p:spPr>
          <a:xfrm>
            <a:off x="7755631" y="4405638"/>
            <a:ext cx="8872737" cy="2289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4400">
                <a:latin typeface="Roboto Light"/>
                <a:ea typeface="Roboto Light"/>
                <a:cs typeface="Roboto Light"/>
                <a:sym typeface="Roboto Light"/>
              </a:defRPr>
            </a:lvl1pPr>
          </a:lstStyle>
          <a:p>
            <a:r>
              <a:t>Thank you!</a:t>
            </a:r>
          </a:p>
        </p:txBody>
      </p:sp>
      <p:sp>
        <p:nvSpPr>
          <p:cNvPr id="472" name="deshraj@cloudcv.org"/>
          <p:cNvSpPr txBox="1"/>
          <p:nvPr/>
        </p:nvSpPr>
        <p:spPr>
          <a:xfrm>
            <a:off x="9209118" y="8068936"/>
            <a:ext cx="5965764"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u="sng">
                <a:latin typeface="Roboto Light"/>
                <a:ea typeface="Roboto Light"/>
                <a:cs typeface="Roboto Light"/>
                <a:sym typeface="Roboto Light"/>
                <a:hlinkClick r:id="rId4"/>
              </a:defRPr>
            </a:lvl1pPr>
          </a:lstStyle>
          <a:p>
            <a:pPr>
              <a:defRPr u="none"/>
            </a:pPr>
            <a:r>
              <a:rPr u="sng">
                <a:hlinkClick r:id="rId4"/>
              </a:rPr>
              <a:t>deshraj@cloudcv.org</a:t>
            </a:r>
          </a:p>
        </p:txBody>
      </p:sp>
      <p:sp>
        <p:nvSpPr>
          <p:cNvPr id="473" name="evalai.cloudcv.org"/>
          <p:cNvSpPr txBox="1"/>
          <p:nvPr/>
        </p:nvSpPr>
        <p:spPr>
          <a:xfrm>
            <a:off x="8471346" y="6489106"/>
            <a:ext cx="7441308" cy="1222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200" u="sng">
                <a:solidFill>
                  <a:srgbClr val="0433FF"/>
                </a:solidFill>
                <a:latin typeface="Roboto"/>
                <a:ea typeface="Roboto"/>
                <a:cs typeface="Roboto"/>
                <a:sym typeface="Roboto"/>
                <a:hlinkClick r:id="rId5"/>
              </a:defRPr>
            </a:lvl1pPr>
          </a:lstStyle>
          <a:p>
            <a:pPr>
              <a:defRPr u="none"/>
            </a:pPr>
            <a:r>
              <a:rPr u="sng">
                <a:hlinkClick r:id="rId5"/>
              </a:rPr>
              <a:t>evalai.cloudcv.org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8" name="Differences in algorithm implementation…"/>
          <p:cNvSpPr txBox="1"/>
          <p:nvPr/>
        </p:nvSpPr>
        <p:spPr>
          <a:xfrm>
            <a:off x="637752" y="4576762"/>
            <a:ext cx="13806682" cy="4562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565978" indent="-565978" algn="just" defTabSz="642937">
              <a:lnSpc>
                <a:spcPts val="9400"/>
              </a:lnSpc>
              <a:spcBef>
                <a:spcPts val="1400"/>
              </a:spcBef>
              <a:buClr>
                <a:srgbClr val="535353"/>
              </a:buClr>
              <a:buSzPct val="83000"/>
              <a:buChar char="•"/>
              <a:tabLst>
                <a:tab pos="190500" algn="l"/>
                <a:tab pos="635000" algn="l"/>
              </a:tabLst>
              <a:defRPr sz="5500">
                <a:solidFill>
                  <a:srgbClr val="000000"/>
                </a:solidFill>
                <a:latin typeface="Roboto Light"/>
                <a:ea typeface="Roboto Light"/>
                <a:cs typeface="Roboto Light"/>
                <a:sym typeface="Roboto Light"/>
              </a:defRPr>
            </a:pPr>
            <a:r>
              <a:t>Differences in algorithm implementation</a:t>
            </a:r>
            <a:br/>
            <a:endParaRPr/>
          </a:p>
          <a:p>
            <a:pPr marL="565978" indent="-565978" algn="just" defTabSz="642937">
              <a:lnSpc>
                <a:spcPts val="9400"/>
              </a:lnSpc>
              <a:spcBef>
                <a:spcPts val="1400"/>
              </a:spcBef>
              <a:buClr>
                <a:srgbClr val="535353"/>
              </a:buClr>
              <a:buSzPct val="83000"/>
              <a:buChar char="•"/>
              <a:tabLst>
                <a:tab pos="190500" algn="l"/>
                <a:tab pos="635000" algn="l"/>
              </a:tabLst>
              <a:defRPr sz="5500">
                <a:solidFill>
                  <a:srgbClr val="000000"/>
                </a:solidFill>
                <a:latin typeface="Roboto Light"/>
                <a:ea typeface="Roboto Light"/>
                <a:cs typeface="Roboto Light"/>
                <a:sym typeface="Roboto Light"/>
              </a:defRPr>
            </a:pPr>
            <a:r>
              <a:t>Using different splits of the same dataset</a:t>
            </a:r>
            <a:br/>
            <a:endParaRPr/>
          </a:p>
          <a:p>
            <a:pPr marL="565978" indent="-565978" algn="just" defTabSz="642937">
              <a:lnSpc>
                <a:spcPts val="9400"/>
              </a:lnSpc>
              <a:spcBef>
                <a:spcPts val="1400"/>
              </a:spcBef>
              <a:buClr>
                <a:srgbClr val="535353"/>
              </a:buClr>
              <a:buSzPct val="83000"/>
              <a:buChar char="•"/>
              <a:tabLst>
                <a:tab pos="190500" algn="l"/>
                <a:tab pos="635000" algn="l"/>
              </a:tabLst>
              <a:defRPr sz="5500">
                <a:solidFill>
                  <a:srgbClr val="000000"/>
                </a:solidFill>
                <a:latin typeface="Roboto Light"/>
                <a:ea typeface="Roboto Light"/>
                <a:cs typeface="Roboto Light"/>
                <a:sym typeface="Roboto Light"/>
              </a:defRPr>
            </a:pPr>
            <a:r>
              <a:t>Not using consistent evaluation metrics</a:t>
            </a:r>
          </a:p>
        </p:txBody>
      </p:sp>
      <p:sp>
        <p:nvSpPr>
          <p:cNvPr id="139" name="Benchmarking progress in AI is hard"/>
          <p:cNvSpPr txBox="1"/>
          <p:nvPr/>
        </p:nvSpPr>
        <p:spPr>
          <a:xfrm>
            <a:off x="-72365" y="50823"/>
            <a:ext cx="24528731" cy="1565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9600">
                <a:latin typeface="Roboto Light"/>
                <a:ea typeface="Roboto Light"/>
                <a:cs typeface="Roboto Light"/>
                <a:sym typeface="Roboto Light"/>
              </a:defRPr>
            </a:pPr>
            <a:r>
              <a:t>Benchmarking progress in AI is </a:t>
            </a:r>
            <a:r>
              <a:rPr b="1">
                <a:latin typeface="Roboto"/>
                <a:ea typeface="Roboto"/>
                <a:cs typeface="Roboto"/>
                <a:sym typeface="Roboto"/>
              </a:rPr>
              <a:t>hard</a:t>
            </a:r>
          </a:p>
        </p:txBody>
      </p:sp>
      <p:pic>
        <p:nvPicPr>
          <p:cNvPr id="140" name="pasted-image.tiff" descr="pasted-image.tiff"/>
          <p:cNvPicPr>
            <a:picLocks noChangeAspect="1"/>
          </p:cNvPicPr>
          <p:nvPr/>
        </p:nvPicPr>
        <p:blipFill>
          <a:blip r:embed="rId4">
            <a:extLst/>
          </a:blip>
          <a:stretch>
            <a:fillRect/>
          </a:stretch>
        </p:blipFill>
        <p:spPr>
          <a:xfrm>
            <a:off x="14403837" y="2882660"/>
            <a:ext cx="8935239" cy="1019228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44" name="logo.png" descr="logo.png"/>
          <p:cNvPicPr>
            <a:picLocks noChangeAspect="1"/>
          </p:cNvPicPr>
          <p:nvPr/>
        </p:nvPicPr>
        <p:blipFill>
          <a:blip r:embed="rId4">
            <a:extLst/>
          </a:blip>
          <a:stretch>
            <a:fillRect/>
          </a:stretch>
        </p:blipFill>
        <p:spPr>
          <a:xfrm>
            <a:off x="5312570" y="229114"/>
            <a:ext cx="6571194" cy="2032817"/>
          </a:xfrm>
          <a:prstGeom prst="rect">
            <a:avLst/>
          </a:prstGeom>
          <a:ln w="12700">
            <a:miter lim="400000"/>
          </a:ln>
        </p:spPr>
      </p:pic>
      <p:pic>
        <p:nvPicPr>
          <p:cNvPr id="145" name="vqa.png" descr="vqa.png"/>
          <p:cNvPicPr>
            <a:picLocks noChangeAspect="1"/>
          </p:cNvPicPr>
          <p:nvPr/>
        </p:nvPicPr>
        <p:blipFill>
          <a:blip r:embed="rId5">
            <a:extLst/>
          </a:blip>
          <a:stretch>
            <a:fillRect/>
          </a:stretch>
        </p:blipFill>
        <p:spPr>
          <a:xfrm>
            <a:off x="15677593" y="9278596"/>
            <a:ext cx="7596650" cy="2360880"/>
          </a:xfrm>
          <a:prstGeom prst="rect">
            <a:avLst/>
          </a:prstGeom>
          <a:ln w="12700">
            <a:miter lim="400000"/>
          </a:ln>
        </p:spPr>
      </p:pic>
      <p:pic>
        <p:nvPicPr>
          <p:cNvPr id="146" name="logo.jpg" descr="logo.jpg"/>
          <p:cNvPicPr>
            <a:picLocks noChangeAspect="1"/>
          </p:cNvPicPr>
          <p:nvPr/>
        </p:nvPicPr>
        <p:blipFill>
          <a:blip r:embed="rId6">
            <a:extLst/>
          </a:blip>
          <a:srcRect l="399" r="399"/>
          <a:stretch>
            <a:fillRect/>
          </a:stretch>
        </p:blipFill>
        <p:spPr>
          <a:xfrm>
            <a:off x="8642151" y="2638091"/>
            <a:ext cx="7099768" cy="986079"/>
          </a:xfrm>
          <a:prstGeom prst="rect">
            <a:avLst/>
          </a:prstGeom>
          <a:ln w="12700">
            <a:miter lim="400000"/>
          </a:ln>
        </p:spPr>
      </p:pic>
      <p:pic>
        <p:nvPicPr>
          <p:cNvPr id="147" name="smartbeacon-web-platform-2-768x610.png" descr="smartbeacon-web-platform-2-768x610.png"/>
          <p:cNvPicPr>
            <a:picLocks noChangeAspect="1"/>
          </p:cNvPicPr>
          <p:nvPr/>
        </p:nvPicPr>
        <p:blipFill>
          <a:blip r:embed="rId7">
            <a:extLst/>
          </a:blip>
          <a:stretch>
            <a:fillRect/>
          </a:stretch>
        </p:blipFill>
        <p:spPr>
          <a:xfrm>
            <a:off x="8905635" y="5767045"/>
            <a:ext cx="6158141" cy="4891232"/>
          </a:xfrm>
          <a:prstGeom prst="rect">
            <a:avLst/>
          </a:prstGeom>
          <a:ln w="12700">
            <a:miter lim="400000"/>
          </a:ln>
        </p:spPr>
      </p:pic>
      <p:sp>
        <p:nvSpPr>
          <p:cNvPr id="148" name="Rectangle"/>
          <p:cNvSpPr/>
          <p:nvPr/>
        </p:nvSpPr>
        <p:spPr>
          <a:xfrm>
            <a:off x="9330149" y="6052161"/>
            <a:ext cx="5309113" cy="2971686"/>
          </a:xfrm>
          <a:prstGeom prst="rect">
            <a:avLst/>
          </a:prstGeom>
          <a:solidFill>
            <a:srgbClr val="FFFFFF"/>
          </a:solidFill>
          <a:ln w="12700">
            <a:miter lim="400000"/>
          </a:ln>
        </p:spPr>
        <p:txBody>
          <a:bodyPr lIns="71437" tIns="71437" rIns="71437" bIns="71437" anchor="ctr"/>
          <a:lstStyle/>
          <a:p>
            <a:pPr>
              <a:defRPr>
                <a:solidFill>
                  <a:srgbClr val="FFFFFF"/>
                </a:solidFill>
              </a:defRPr>
            </a:pPr>
            <a:endParaRPr/>
          </a:p>
        </p:txBody>
      </p:sp>
      <p:sp>
        <p:nvSpPr>
          <p:cNvPr id="149" name="?"/>
          <p:cNvSpPr txBox="1"/>
          <p:nvPr/>
        </p:nvSpPr>
        <p:spPr>
          <a:xfrm>
            <a:off x="11076457" y="5974316"/>
            <a:ext cx="2231086" cy="3127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20000">
                <a:latin typeface="Roboto Medium"/>
                <a:ea typeface="Roboto Medium"/>
                <a:cs typeface="Roboto Medium"/>
                <a:sym typeface="Roboto Medium"/>
              </a:defRPr>
            </a:lvl1pPr>
          </a:lstStyle>
          <a:p>
            <a:r>
              <a:t>?</a:t>
            </a:r>
          </a:p>
        </p:txBody>
      </p:sp>
      <p:pic>
        <p:nvPicPr>
          <p:cNvPr id="158" name="Connection Line" descr="Connection Line"/>
          <p:cNvPicPr>
            <a:picLocks/>
          </p:cNvPicPr>
          <p:nvPr/>
        </p:nvPicPr>
        <p:blipFill>
          <a:blip r:embed="rId8">
            <a:extLst/>
          </a:blip>
          <a:stretch>
            <a:fillRect/>
          </a:stretch>
        </p:blipFill>
        <p:spPr>
          <a:xfrm>
            <a:off x="4170310" y="6956651"/>
            <a:ext cx="5082747" cy="2512021"/>
          </a:xfrm>
          <a:prstGeom prst="rect">
            <a:avLst/>
          </a:prstGeom>
        </p:spPr>
      </p:pic>
      <p:pic>
        <p:nvPicPr>
          <p:cNvPr id="151" name="Line" descr="Line"/>
          <p:cNvPicPr>
            <a:picLocks/>
          </p:cNvPicPr>
          <p:nvPr/>
        </p:nvPicPr>
        <p:blipFill>
          <a:blip r:embed="rId9">
            <a:extLst/>
          </a:blip>
          <a:stretch>
            <a:fillRect/>
          </a:stretch>
        </p:blipFill>
        <p:spPr>
          <a:xfrm rot="5400000">
            <a:off x="11110210" y="4223369"/>
            <a:ext cx="2162183" cy="967178"/>
          </a:xfrm>
          <a:prstGeom prst="rect">
            <a:avLst/>
          </a:prstGeom>
        </p:spPr>
      </p:pic>
      <p:pic>
        <p:nvPicPr>
          <p:cNvPr id="153" name="pasted-image.tiff" descr="pasted-image.tiff"/>
          <p:cNvPicPr>
            <a:picLocks noChangeAspect="1"/>
          </p:cNvPicPr>
          <p:nvPr/>
        </p:nvPicPr>
        <p:blipFill>
          <a:blip r:embed="rId10">
            <a:extLst/>
          </a:blip>
          <a:stretch>
            <a:fillRect/>
          </a:stretch>
        </p:blipFill>
        <p:spPr>
          <a:xfrm>
            <a:off x="12181802" y="49014"/>
            <a:ext cx="7469582" cy="2625024"/>
          </a:xfrm>
          <a:prstGeom prst="rect">
            <a:avLst/>
          </a:prstGeom>
          <a:ln w="12700">
            <a:miter lim="400000"/>
          </a:ln>
        </p:spPr>
      </p:pic>
      <p:pic>
        <p:nvPicPr>
          <p:cNvPr id="154" name="pasted-image.tiff" descr="pasted-image.tiff"/>
          <p:cNvPicPr>
            <a:picLocks noChangeAspect="1"/>
          </p:cNvPicPr>
          <p:nvPr/>
        </p:nvPicPr>
        <p:blipFill>
          <a:blip r:embed="rId11">
            <a:extLst/>
          </a:blip>
          <a:stretch>
            <a:fillRect/>
          </a:stretch>
        </p:blipFill>
        <p:spPr>
          <a:xfrm>
            <a:off x="16038757" y="11719282"/>
            <a:ext cx="6874324" cy="1924811"/>
          </a:xfrm>
          <a:prstGeom prst="rect">
            <a:avLst/>
          </a:prstGeom>
          <a:ln w="12700">
            <a:miter lim="400000"/>
          </a:ln>
        </p:spPr>
      </p:pic>
      <p:pic>
        <p:nvPicPr>
          <p:cNvPr id="155" name="pasted-image.tiff" descr="pasted-image.tiff"/>
          <p:cNvPicPr>
            <a:picLocks noChangeAspect="1"/>
          </p:cNvPicPr>
          <p:nvPr/>
        </p:nvPicPr>
        <p:blipFill>
          <a:blip r:embed="rId12">
            <a:extLst/>
          </a:blip>
          <a:stretch>
            <a:fillRect/>
          </a:stretch>
        </p:blipFill>
        <p:spPr>
          <a:xfrm>
            <a:off x="234703" y="11784861"/>
            <a:ext cx="7596650" cy="1793654"/>
          </a:xfrm>
          <a:prstGeom prst="rect">
            <a:avLst/>
          </a:prstGeom>
          <a:ln w="12700">
            <a:miter lim="400000"/>
          </a:ln>
        </p:spPr>
      </p:pic>
      <p:pic>
        <p:nvPicPr>
          <p:cNvPr id="156" name="pasted-image.tiff" descr="pasted-image.tiff"/>
          <p:cNvPicPr>
            <a:picLocks noChangeAspect="1"/>
          </p:cNvPicPr>
          <p:nvPr/>
        </p:nvPicPr>
        <p:blipFill>
          <a:blip r:embed="rId13">
            <a:extLst/>
          </a:blip>
          <a:stretch>
            <a:fillRect/>
          </a:stretch>
        </p:blipFill>
        <p:spPr>
          <a:xfrm>
            <a:off x="1746890" y="8646916"/>
            <a:ext cx="4572276" cy="3048184"/>
          </a:xfrm>
          <a:prstGeom prst="rect">
            <a:avLst/>
          </a:prstGeom>
          <a:ln w="12700">
            <a:miter lim="400000"/>
          </a:ln>
        </p:spPr>
      </p:pic>
      <p:pic>
        <p:nvPicPr>
          <p:cNvPr id="160" name="Connection Line" descr="Connection Line"/>
          <p:cNvPicPr>
            <a:picLocks/>
          </p:cNvPicPr>
          <p:nvPr/>
        </p:nvPicPr>
        <p:blipFill>
          <a:blip r:embed="rId14">
            <a:extLst/>
          </a:blip>
          <a:stretch>
            <a:fillRect/>
          </a:stretch>
        </p:blipFill>
        <p:spPr>
          <a:xfrm>
            <a:off x="14719108" y="6900207"/>
            <a:ext cx="5082748" cy="2516157"/>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46"/>
                                        </p:tgtEl>
                                        <p:attrNameLst>
                                          <p:attrName>style.visibility</p:attrName>
                                        </p:attrNameLst>
                                      </p:cBhvr>
                                      <p:to>
                                        <p:strVal val="visible"/>
                                      </p:to>
                                    </p:set>
                                    <p:anim calcmode="lin" valueType="num">
                                      <p:cBhvr>
                                        <p:cTn id="7" dur="200" fill="hold"/>
                                        <p:tgtEl>
                                          <p:spTgt spid="146"/>
                                        </p:tgtEl>
                                        <p:attrNameLst>
                                          <p:attrName>ppt_w</p:attrName>
                                        </p:attrNameLst>
                                      </p:cBhvr>
                                      <p:tavLst>
                                        <p:tav tm="0">
                                          <p:val>
                                            <p:fltVal val="0"/>
                                          </p:val>
                                        </p:tav>
                                        <p:tav tm="100000">
                                          <p:val>
                                            <p:strVal val="#ppt_w"/>
                                          </p:val>
                                        </p:tav>
                                      </p:tavLst>
                                    </p:anim>
                                    <p:anim calcmode="lin" valueType="num">
                                      <p:cBhvr>
                                        <p:cTn id="8" dur="200" fill="hold"/>
                                        <p:tgtEl>
                                          <p:spTgt spid="146"/>
                                        </p:tgtEl>
                                        <p:attrNameLst>
                                          <p:attrName>ppt_h</p:attrName>
                                        </p:attrNameLst>
                                      </p:cBhvr>
                                      <p:tavLst>
                                        <p:tav tm="0">
                                          <p:val>
                                            <p:fltVal val="0"/>
                                          </p:val>
                                        </p:tav>
                                        <p:tav tm="100000">
                                          <p:val>
                                            <p:strVal val="#ppt_h"/>
                                          </p:val>
                                        </p:tav>
                                      </p:tavLst>
                                    </p:anim>
                                  </p:childTnLst>
                                </p:cTn>
                              </p:par>
                            </p:childTnLst>
                          </p:cTn>
                        </p:par>
                        <p:par>
                          <p:cTn id="9" fill="hold">
                            <p:stCondLst>
                              <p:cond delay="200"/>
                            </p:stCondLst>
                            <p:childTnLst>
                              <p:par>
                                <p:cTn id="10" presetID="23" presetClass="entr" presetSubtype="16" fill="hold" grpId="2" nodeType="afterEffect">
                                  <p:stCondLst>
                                    <p:cond delay="0"/>
                                  </p:stCondLst>
                                  <p:iterate>
                                    <p:tmAbs val="0"/>
                                  </p:iterate>
                                  <p:childTnLst>
                                    <p:set>
                                      <p:cBhvr>
                                        <p:cTn id="11" fill="hold"/>
                                        <p:tgtEl>
                                          <p:spTgt spid="156"/>
                                        </p:tgtEl>
                                        <p:attrNameLst>
                                          <p:attrName>style.visibility</p:attrName>
                                        </p:attrNameLst>
                                      </p:cBhvr>
                                      <p:to>
                                        <p:strVal val="visible"/>
                                      </p:to>
                                    </p:set>
                                    <p:anim calcmode="lin" valueType="num">
                                      <p:cBhvr>
                                        <p:cTn id="12" dur="200" fill="hold"/>
                                        <p:tgtEl>
                                          <p:spTgt spid="156"/>
                                        </p:tgtEl>
                                        <p:attrNameLst>
                                          <p:attrName>ppt_w</p:attrName>
                                        </p:attrNameLst>
                                      </p:cBhvr>
                                      <p:tavLst>
                                        <p:tav tm="0">
                                          <p:val>
                                            <p:fltVal val="0"/>
                                          </p:val>
                                        </p:tav>
                                        <p:tav tm="100000">
                                          <p:val>
                                            <p:strVal val="#ppt_w"/>
                                          </p:val>
                                        </p:tav>
                                      </p:tavLst>
                                    </p:anim>
                                    <p:anim calcmode="lin" valueType="num">
                                      <p:cBhvr>
                                        <p:cTn id="13" dur="200" fill="hold"/>
                                        <p:tgtEl>
                                          <p:spTgt spid="156"/>
                                        </p:tgtEl>
                                        <p:attrNameLst>
                                          <p:attrName>ppt_h</p:attrName>
                                        </p:attrNameLst>
                                      </p:cBhvr>
                                      <p:tavLst>
                                        <p:tav tm="0">
                                          <p:val>
                                            <p:fltVal val="0"/>
                                          </p:val>
                                        </p:tav>
                                        <p:tav tm="100000">
                                          <p:val>
                                            <p:strVal val="#ppt_h"/>
                                          </p:val>
                                        </p:tav>
                                      </p:tavLst>
                                    </p:anim>
                                  </p:childTnLst>
                                </p:cTn>
                              </p:par>
                            </p:childTnLst>
                          </p:cTn>
                        </p:par>
                        <p:par>
                          <p:cTn id="14" fill="hold">
                            <p:stCondLst>
                              <p:cond delay="400"/>
                            </p:stCondLst>
                            <p:childTnLst>
                              <p:par>
                                <p:cTn id="15" presetID="23" presetClass="entr" presetSubtype="16" fill="hold" grpId="3" nodeType="afterEffect">
                                  <p:stCondLst>
                                    <p:cond delay="0"/>
                                  </p:stCondLst>
                                  <p:iterate>
                                    <p:tmAbs val="0"/>
                                  </p:iterate>
                                  <p:childTnLst>
                                    <p:set>
                                      <p:cBhvr>
                                        <p:cTn id="16" fill="hold"/>
                                        <p:tgtEl>
                                          <p:spTgt spid="155"/>
                                        </p:tgtEl>
                                        <p:attrNameLst>
                                          <p:attrName>style.visibility</p:attrName>
                                        </p:attrNameLst>
                                      </p:cBhvr>
                                      <p:to>
                                        <p:strVal val="visible"/>
                                      </p:to>
                                    </p:set>
                                    <p:anim calcmode="lin" valueType="num">
                                      <p:cBhvr>
                                        <p:cTn id="17" dur="200" fill="hold"/>
                                        <p:tgtEl>
                                          <p:spTgt spid="155"/>
                                        </p:tgtEl>
                                        <p:attrNameLst>
                                          <p:attrName>ppt_w</p:attrName>
                                        </p:attrNameLst>
                                      </p:cBhvr>
                                      <p:tavLst>
                                        <p:tav tm="0">
                                          <p:val>
                                            <p:fltVal val="0"/>
                                          </p:val>
                                        </p:tav>
                                        <p:tav tm="100000">
                                          <p:val>
                                            <p:strVal val="#ppt_w"/>
                                          </p:val>
                                        </p:tav>
                                      </p:tavLst>
                                    </p:anim>
                                    <p:anim calcmode="lin" valueType="num">
                                      <p:cBhvr>
                                        <p:cTn id="18" dur="200" fill="hold"/>
                                        <p:tgtEl>
                                          <p:spTgt spid="155"/>
                                        </p:tgtEl>
                                        <p:attrNameLst>
                                          <p:attrName>ppt_h</p:attrName>
                                        </p:attrNameLst>
                                      </p:cBhvr>
                                      <p:tavLst>
                                        <p:tav tm="0">
                                          <p:val>
                                            <p:fltVal val="0"/>
                                          </p:val>
                                        </p:tav>
                                        <p:tav tm="100000">
                                          <p:val>
                                            <p:strVal val="#ppt_h"/>
                                          </p:val>
                                        </p:tav>
                                      </p:tavLst>
                                    </p:anim>
                                  </p:childTnLst>
                                </p:cTn>
                              </p:par>
                            </p:childTnLst>
                          </p:cTn>
                        </p:par>
                        <p:par>
                          <p:cTn id="19" fill="hold">
                            <p:stCondLst>
                              <p:cond delay="600"/>
                            </p:stCondLst>
                            <p:childTnLst>
                              <p:par>
                                <p:cTn id="20" presetID="23" presetClass="entr" presetSubtype="16" fill="hold" grpId="4" nodeType="afterEffect">
                                  <p:stCondLst>
                                    <p:cond delay="0"/>
                                  </p:stCondLst>
                                  <p:iterate>
                                    <p:tmAbs val="0"/>
                                  </p:iterate>
                                  <p:childTnLst>
                                    <p:set>
                                      <p:cBhvr>
                                        <p:cTn id="21" fill="hold"/>
                                        <p:tgtEl>
                                          <p:spTgt spid="153"/>
                                        </p:tgtEl>
                                        <p:attrNameLst>
                                          <p:attrName>style.visibility</p:attrName>
                                        </p:attrNameLst>
                                      </p:cBhvr>
                                      <p:to>
                                        <p:strVal val="visible"/>
                                      </p:to>
                                    </p:set>
                                    <p:anim calcmode="lin" valueType="num">
                                      <p:cBhvr>
                                        <p:cTn id="22" dur="200" fill="hold"/>
                                        <p:tgtEl>
                                          <p:spTgt spid="153"/>
                                        </p:tgtEl>
                                        <p:attrNameLst>
                                          <p:attrName>ppt_w</p:attrName>
                                        </p:attrNameLst>
                                      </p:cBhvr>
                                      <p:tavLst>
                                        <p:tav tm="0">
                                          <p:val>
                                            <p:fltVal val="0"/>
                                          </p:val>
                                        </p:tav>
                                        <p:tav tm="100000">
                                          <p:val>
                                            <p:strVal val="#ppt_w"/>
                                          </p:val>
                                        </p:tav>
                                      </p:tavLst>
                                    </p:anim>
                                    <p:anim calcmode="lin" valueType="num">
                                      <p:cBhvr>
                                        <p:cTn id="23" dur="200" fill="hold"/>
                                        <p:tgtEl>
                                          <p:spTgt spid="153"/>
                                        </p:tgtEl>
                                        <p:attrNameLst>
                                          <p:attrName>ppt_h</p:attrName>
                                        </p:attrNameLst>
                                      </p:cBhvr>
                                      <p:tavLst>
                                        <p:tav tm="0">
                                          <p:val>
                                            <p:fltVal val="0"/>
                                          </p:val>
                                        </p:tav>
                                        <p:tav tm="100000">
                                          <p:val>
                                            <p:strVal val="#ppt_h"/>
                                          </p:val>
                                        </p:tav>
                                      </p:tavLst>
                                    </p:anim>
                                  </p:childTnLst>
                                </p:cTn>
                              </p:par>
                            </p:childTnLst>
                          </p:cTn>
                        </p:par>
                        <p:par>
                          <p:cTn id="24" fill="hold">
                            <p:stCondLst>
                              <p:cond delay="800"/>
                            </p:stCondLst>
                            <p:childTnLst>
                              <p:par>
                                <p:cTn id="25" presetID="23" presetClass="entr" presetSubtype="16" fill="hold" grpId="5" nodeType="afterEffect">
                                  <p:stCondLst>
                                    <p:cond delay="0"/>
                                  </p:stCondLst>
                                  <p:iterate>
                                    <p:tmAbs val="0"/>
                                  </p:iterate>
                                  <p:childTnLst>
                                    <p:set>
                                      <p:cBhvr>
                                        <p:cTn id="26" fill="hold"/>
                                        <p:tgtEl>
                                          <p:spTgt spid="154"/>
                                        </p:tgtEl>
                                        <p:attrNameLst>
                                          <p:attrName>style.visibility</p:attrName>
                                        </p:attrNameLst>
                                      </p:cBhvr>
                                      <p:to>
                                        <p:strVal val="visible"/>
                                      </p:to>
                                    </p:set>
                                    <p:anim calcmode="lin" valueType="num">
                                      <p:cBhvr>
                                        <p:cTn id="27" dur="200" fill="hold"/>
                                        <p:tgtEl>
                                          <p:spTgt spid="154"/>
                                        </p:tgtEl>
                                        <p:attrNameLst>
                                          <p:attrName>ppt_w</p:attrName>
                                        </p:attrNameLst>
                                      </p:cBhvr>
                                      <p:tavLst>
                                        <p:tav tm="0">
                                          <p:val>
                                            <p:fltVal val="0"/>
                                          </p:val>
                                        </p:tav>
                                        <p:tav tm="100000">
                                          <p:val>
                                            <p:strVal val="#ppt_w"/>
                                          </p:val>
                                        </p:tav>
                                      </p:tavLst>
                                    </p:anim>
                                    <p:anim calcmode="lin" valueType="num">
                                      <p:cBhvr>
                                        <p:cTn id="28" dur="200" fill="hold"/>
                                        <p:tgtEl>
                                          <p:spTgt spid="154"/>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23" presetClass="entr" presetSubtype="16" fill="hold" grpId="6" nodeType="afterEffect">
                                  <p:stCondLst>
                                    <p:cond delay="0"/>
                                  </p:stCondLst>
                                  <p:iterate>
                                    <p:tmAbs val="0"/>
                                  </p:iterate>
                                  <p:childTnLst>
                                    <p:set>
                                      <p:cBhvr>
                                        <p:cTn id="31" fill="hold"/>
                                        <p:tgtEl>
                                          <p:spTgt spid="145"/>
                                        </p:tgtEl>
                                        <p:attrNameLst>
                                          <p:attrName>style.visibility</p:attrName>
                                        </p:attrNameLst>
                                      </p:cBhvr>
                                      <p:to>
                                        <p:strVal val="visible"/>
                                      </p:to>
                                    </p:set>
                                    <p:anim calcmode="lin" valueType="num">
                                      <p:cBhvr>
                                        <p:cTn id="32" dur="200" fill="hold"/>
                                        <p:tgtEl>
                                          <p:spTgt spid="145"/>
                                        </p:tgtEl>
                                        <p:attrNameLst>
                                          <p:attrName>ppt_w</p:attrName>
                                        </p:attrNameLst>
                                      </p:cBhvr>
                                      <p:tavLst>
                                        <p:tav tm="0">
                                          <p:val>
                                            <p:fltVal val="0"/>
                                          </p:val>
                                        </p:tav>
                                        <p:tav tm="100000">
                                          <p:val>
                                            <p:strVal val="#ppt_w"/>
                                          </p:val>
                                        </p:tav>
                                      </p:tavLst>
                                    </p:anim>
                                    <p:anim calcmode="lin" valueType="num">
                                      <p:cBhvr>
                                        <p:cTn id="33" dur="200" fill="hold"/>
                                        <p:tgtEl>
                                          <p:spTgt spid="145"/>
                                        </p:tgtEl>
                                        <p:attrNameLst>
                                          <p:attrName>ppt_h</p:attrName>
                                        </p:attrNameLst>
                                      </p:cBhvr>
                                      <p:tavLst>
                                        <p:tav tm="0">
                                          <p:val>
                                            <p:fltVal val="0"/>
                                          </p:val>
                                        </p:tav>
                                        <p:tav tm="100000">
                                          <p:val>
                                            <p:strVal val="#ppt_h"/>
                                          </p:val>
                                        </p:tav>
                                      </p:tavLst>
                                    </p:anim>
                                  </p:childTnLst>
                                </p:cTn>
                              </p:par>
                            </p:childTnLst>
                          </p:cTn>
                        </p:par>
                        <p:par>
                          <p:cTn id="34" fill="hold">
                            <p:stCondLst>
                              <p:cond delay="1200"/>
                            </p:stCondLst>
                            <p:childTnLst>
                              <p:par>
                                <p:cTn id="35" presetID="23" presetClass="entr" presetSubtype="16" fill="hold" grpId="7" nodeType="afterEffect">
                                  <p:stCondLst>
                                    <p:cond delay="0"/>
                                  </p:stCondLst>
                                  <p:iterate>
                                    <p:tmAbs val="0"/>
                                  </p:iterate>
                                  <p:childTnLst>
                                    <p:set>
                                      <p:cBhvr>
                                        <p:cTn id="36" fill="hold"/>
                                        <p:tgtEl>
                                          <p:spTgt spid="144"/>
                                        </p:tgtEl>
                                        <p:attrNameLst>
                                          <p:attrName>style.visibility</p:attrName>
                                        </p:attrNameLst>
                                      </p:cBhvr>
                                      <p:to>
                                        <p:strVal val="visible"/>
                                      </p:to>
                                    </p:set>
                                    <p:anim calcmode="lin" valueType="num">
                                      <p:cBhvr>
                                        <p:cTn id="37" dur="200" fill="hold"/>
                                        <p:tgtEl>
                                          <p:spTgt spid="144"/>
                                        </p:tgtEl>
                                        <p:attrNameLst>
                                          <p:attrName>ppt_w</p:attrName>
                                        </p:attrNameLst>
                                      </p:cBhvr>
                                      <p:tavLst>
                                        <p:tav tm="0">
                                          <p:val>
                                            <p:fltVal val="0"/>
                                          </p:val>
                                        </p:tav>
                                        <p:tav tm="100000">
                                          <p:val>
                                            <p:strVal val="#ppt_w"/>
                                          </p:val>
                                        </p:tav>
                                      </p:tavLst>
                                    </p:anim>
                                    <p:anim calcmode="lin" valueType="num">
                                      <p:cBhvr>
                                        <p:cTn id="38" dur="200" fill="hold"/>
                                        <p:tgtEl>
                                          <p:spTgt spid="144"/>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8" nodeType="clickEffect">
                                  <p:stCondLst>
                                    <p:cond delay="0"/>
                                  </p:stCondLst>
                                  <p:iterate>
                                    <p:tmAbs val="0"/>
                                  </p:iterate>
                                  <p:childTnLst>
                                    <p:set>
                                      <p:cBhvr>
                                        <p:cTn id="42" fill="hold"/>
                                        <p:tgtEl>
                                          <p:spTgt spid="147"/>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9" nodeType="afterEffect">
                                  <p:stCondLst>
                                    <p:cond delay="0"/>
                                  </p:stCondLst>
                                  <p:iterate>
                                    <p:tmAbs val="0"/>
                                  </p:iterate>
                                  <p:childTnLst>
                                    <p:set>
                                      <p:cBhvr>
                                        <p:cTn id="45" fill="hold"/>
                                        <p:tgtEl>
                                          <p:spTgt spid="148"/>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10" nodeType="afterEffect">
                                  <p:stCondLst>
                                    <p:cond delay="0"/>
                                  </p:stCondLst>
                                  <p:iterate>
                                    <p:tmAbs val="0"/>
                                  </p:iterate>
                                  <p:childTnLst>
                                    <p:set>
                                      <p:cBhvr>
                                        <p:cTn id="48" fill="hold"/>
                                        <p:tgtEl>
                                          <p:spTgt spid="149"/>
                                        </p:tgtEl>
                                        <p:attrNameLst>
                                          <p:attrName>style.visibility</p:attrName>
                                        </p:attrNameLst>
                                      </p:cBhvr>
                                      <p:to>
                                        <p:strVal val="visible"/>
                                      </p:to>
                                    </p:set>
                                  </p:childTnLst>
                                </p:cTn>
                              </p:par>
                            </p:childTnLst>
                          </p:cTn>
                        </p:par>
                        <p:par>
                          <p:cTn id="49" fill="hold">
                            <p:stCondLst>
                              <p:cond delay="0"/>
                            </p:stCondLst>
                            <p:childTnLst>
                              <p:par>
                                <p:cTn id="50" presetID="23" presetClass="entr" presetSubtype="16" fill="hold" grpId="11" nodeType="afterEffect">
                                  <p:stCondLst>
                                    <p:cond delay="0"/>
                                  </p:stCondLst>
                                  <p:iterate>
                                    <p:tmAbs val="0"/>
                                  </p:iterate>
                                  <p:childTnLst>
                                    <p:set>
                                      <p:cBhvr>
                                        <p:cTn id="51" fill="hold"/>
                                        <p:tgtEl>
                                          <p:spTgt spid="151"/>
                                        </p:tgtEl>
                                        <p:attrNameLst>
                                          <p:attrName>style.visibility</p:attrName>
                                        </p:attrNameLst>
                                      </p:cBhvr>
                                      <p:to>
                                        <p:strVal val="visible"/>
                                      </p:to>
                                    </p:set>
                                    <p:anim calcmode="lin" valueType="num">
                                      <p:cBhvr>
                                        <p:cTn id="52" dur="400" fill="hold"/>
                                        <p:tgtEl>
                                          <p:spTgt spid="151"/>
                                        </p:tgtEl>
                                        <p:attrNameLst>
                                          <p:attrName>ppt_w</p:attrName>
                                        </p:attrNameLst>
                                      </p:cBhvr>
                                      <p:tavLst>
                                        <p:tav tm="0">
                                          <p:val>
                                            <p:fltVal val="0"/>
                                          </p:val>
                                        </p:tav>
                                        <p:tav tm="100000">
                                          <p:val>
                                            <p:strVal val="#ppt_w"/>
                                          </p:val>
                                        </p:tav>
                                      </p:tavLst>
                                    </p:anim>
                                    <p:anim calcmode="lin" valueType="num">
                                      <p:cBhvr>
                                        <p:cTn id="53" dur="400" fill="hold"/>
                                        <p:tgtEl>
                                          <p:spTgt spid="151"/>
                                        </p:tgtEl>
                                        <p:attrNameLst>
                                          <p:attrName>ppt_h</p:attrName>
                                        </p:attrNameLst>
                                      </p:cBhvr>
                                      <p:tavLst>
                                        <p:tav tm="0">
                                          <p:val>
                                            <p:fltVal val="0"/>
                                          </p:val>
                                        </p:tav>
                                        <p:tav tm="100000">
                                          <p:val>
                                            <p:strVal val="#ppt_h"/>
                                          </p:val>
                                        </p:tav>
                                      </p:tavLst>
                                    </p:anim>
                                  </p:childTnLst>
                                </p:cTn>
                              </p:par>
                            </p:childTnLst>
                          </p:cTn>
                        </p:par>
                        <p:par>
                          <p:cTn id="54" fill="hold">
                            <p:stCondLst>
                              <p:cond delay="400"/>
                            </p:stCondLst>
                            <p:childTnLst>
                              <p:par>
                                <p:cTn id="55" presetID="23" presetClass="entr" presetSubtype="16" fill="hold" grpId="12" nodeType="afterEffect">
                                  <p:stCondLst>
                                    <p:cond delay="0"/>
                                  </p:stCondLst>
                                  <p:iterate>
                                    <p:tmAbs val="0"/>
                                  </p:iterate>
                                  <p:childTnLst>
                                    <p:set>
                                      <p:cBhvr>
                                        <p:cTn id="56" fill="hold"/>
                                        <p:tgtEl>
                                          <p:spTgt spid="160"/>
                                        </p:tgtEl>
                                        <p:attrNameLst>
                                          <p:attrName>style.visibility</p:attrName>
                                        </p:attrNameLst>
                                      </p:cBhvr>
                                      <p:to>
                                        <p:strVal val="visible"/>
                                      </p:to>
                                    </p:set>
                                    <p:anim calcmode="lin" valueType="num">
                                      <p:cBhvr>
                                        <p:cTn id="57" dur="400" fill="hold"/>
                                        <p:tgtEl>
                                          <p:spTgt spid="160"/>
                                        </p:tgtEl>
                                        <p:attrNameLst>
                                          <p:attrName>ppt_w</p:attrName>
                                        </p:attrNameLst>
                                      </p:cBhvr>
                                      <p:tavLst>
                                        <p:tav tm="0">
                                          <p:val>
                                            <p:fltVal val="0"/>
                                          </p:val>
                                        </p:tav>
                                        <p:tav tm="100000">
                                          <p:val>
                                            <p:strVal val="#ppt_w"/>
                                          </p:val>
                                        </p:tav>
                                      </p:tavLst>
                                    </p:anim>
                                    <p:anim calcmode="lin" valueType="num">
                                      <p:cBhvr>
                                        <p:cTn id="58" dur="400" fill="hold"/>
                                        <p:tgtEl>
                                          <p:spTgt spid="160"/>
                                        </p:tgtEl>
                                        <p:attrNameLst>
                                          <p:attrName>ppt_h</p:attrName>
                                        </p:attrNameLst>
                                      </p:cBhvr>
                                      <p:tavLst>
                                        <p:tav tm="0">
                                          <p:val>
                                            <p:fltVal val="0"/>
                                          </p:val>
                                        </p:tav>
                                        <p:tav tm="100000">
                                          <p:val>
                                            <p:strVal val="#ppt_h"/>
                                          </p:val>
                                        </p:tav>
                                      </p:tavLst>
                                    </p:anim>
                                  </p:childTnLst>
                                </p:cTn>
                              </p:par>
                            </p:childTnLst>
                          </p:cTn>
                        </p:par>
                        <p:par>
                          <p:cTn id="59" fill="hold">
                            <p:stCondLst>
                              <p:cond delay="800"/>
                            </p:stCondLst>
                            <p:childTnLst>
                              <p:par>
                                <p:cTn id="60" presetID="23" presetClass="entr" presetSubtype="16" fill="hold" grpId="13" nodeType="afterEffect">
                                  <p:stCondLst>
                                    <p:cond delay="0"/>
                                  </p:stCondLst>
                                  <p:iterate>
                                    <p:tmAbs val="0"/>
                                  </p:iterate>
                                  <p:childTnLst>
                                    <p:set>
                                      <p:cBhvr>
                                        <p:cTn id="61" fill="hold"/>
                                        <p:tgtEl>
                                          <p:spTgt spid="158"/>
                                        </p:tgtEl>
                                        <p:attrNameLst>
                                          <p:attrName>style.visibility</p:attrName>
                                        </p:attrNameLst>
                                      </p:cBhvr>
                                      <p:to>
                                        <p:strVal val="visible"/>
                                      </p:to>
                                    </p:set>
                                    <p:anim calcmode="lin" valueType="num">
                                      <p:cBhvr>
                                        <p:cTn id="62" dur="400" fill="hold"/>
                                        <p:tgtEl>
                                          <p:spTgt spid="158"/>
                                        </p:tgtEl>
                                        <p:attrNameLst>
                                          <p:attrName>ppt_w</p:attrName>
                                        </p:attrNameLst>
                                      </p:cBhvr>
                                      <p:tavLst>
                                        <p:tav tm="0">
                                          <p:val>
                                            <p:fltVal val="0"/>
                                          </p:val>
                                        </p:tav>
                                        <p:tav tm="100000">
                                          <p:val>
                                            <p:strVal val="#ppt_w"/>
                                          </p:val>
                                        </p:tav>
                                      </p:tavLst>
                                    </p:anim>
                                    <p:anim calcmode="lin" valueType="num">
                                      <p:cBhvr>
                                        <p:cTn id="63" dur="400" fill="hold"/>
                                        <p:tgtEl>
                                          <p:spTgt spid="1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7" animBg="1" advAuto="0"/>
      <p:bldP spid="145" grpId="6" animBg="1" advAuto="0"/>
      <p:bldP spid="146" grpId="1" animBg="1" advAuto="0"/>
      <p:bldP spid="147" grpId="8" animBg="1" advAuto="0"/>
      <p:bldP spid="148" grpId="9" animBg="1" advAuto="0"/>
      <p:bldP spid="149" grpId="10" animBg="1" advAuto="0"/>
      <p:bldP spid="158" grpId="13" animBg="1" advAuto="0"/>
      <p:bldP spid="151" grpId="11" animBg="1" advAuto="0"/>
      <p:bldP spid="153" grpId="4" animBg="1" advAuto="0"/>
      <p:bldP spid="154" grpId="5" animBg="1" advAuto="0"/>
      <p:bldP spid="155" grpId="3" animBg="1" advAuto="0"/>
      <p:bldP spid="156" grpId="2" animBg="1" advAuto="0"/>
      <p:bldP spid="160" grpId="1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5" name="What is EvalAI?"/>
          <p:cNvSpPr txBox="1">
            <a:spLocks noGrp="1"/>
          </p:cNvSpPr>
          <p:nvPr>
            <p:ph type="title"/>
          </p:nvPr>
        </p:nvSpPr>
        <p:spPr>
          <a:xfrm>
            <a:off x="3272390" y="1290"/>
            <a:ext cx="17839220" cy="1915809"/>
          </a:xfrm>
          <a:prstGeom prst="rect">
            <a:avLst/>
          </a:prstGeom>
        </p:spPr>
        <p:txBody>
          <a:bodyPr/>
          <a:lstStyle>
            <a:lvl1pPr>
              <a:defRPr sz="9600" cap="none">
                <a:latin typeface="Roboto Light"/>
                <a:ea typeface="Roboto Light"/>
                <a:cs typeface="Roboto Light"/>
                <a:sym typeface="Roboto Light"/>
              </a:defRPr>
            </a:lvl1pPr>
          </a:lstStyle>
          <a:p>
            <a:r>
              <a:t>What is EvalAI?</a:t>
            </a:r>
          </a:p>
        </p:txBody>
      </p:sp>
      <p:pic>
        <p:nvPicPr>
          <p:cNvPr id="166" name="5b2d0f675530edbd237e2620de5bffb1.png" descr="5b2d0f675530edbd237e2620de5bffb1.png"/>
          <p:cNvPicPr>
            <a:picLocks noChangeAspect="1"/>
          </p:cNvPicPr>
          <p:nvPr/>
        </p:nvPicPr>
        <p:blipFill>
          <a:blip r:embed="rId4">
            <a:extLst/>
          </a:blip>
          <a:srcRect t="224" b="224"/>
          <a:stretch>
            <a:fillRect/>
          </a:stretch>
        </p:blipFill>
        <p:spPr>
          <a:xfrm>
            <a:off x="6393472" y="2029817"/>
            <a:ext cx="12157359" cy="9656235"/>
          </a:xfrm>
          <a:prstGeom prst="rect">
            <a:avLst/>
          </a:prstGeom>
          <a:ln w="25400">
            <a:miter lim="400000"/>
          </a:ln>
          <a:effectLst>
            <a:outerShdw blurRad="177800" dist="101600" dir="5520000" rotWithShape="0">
              <a:srgbClr val="000000">
                <a:alpha val="60000"/>
              </a:srgbClr>
            </a:outerShdw>
          </a:effectLst>
        </p:spPr>
      </p:pic>
      <p:pic>
        <p:nvPicPr>
          <p:cNvPr id="167" name="Screen Shot 2017-07-23 at 3.48.31 PM.png" descr="Screen Shot 2017-07-23 at 3.48.31 PM.png"/>
          <p:cNvPicPr>
            <a:picLocks/>
          </p:cNvPicPr>
          <p:nvPr/>
        </p:nvPicPr>
        <p:blipFill>
          <a:blip r:embed="rId5">
            <a:extLst/>
          </a:blip>
          <a:srcRect/>
          <a:stretch>
            <a:fillRect/>
          </a:stretch>
        </p:blipFill>
        <p:spPr>
          <a:xfrm>
            <a:off x="6941819" y="2569720"/>
            <a:ext cx="11060811" cy="6221928"/>
          </a:xfrm>
          <a:prstGeom prst="rect">
            <a:avLst/>
          </a:prstGeom>
          <a:ln w="12700">
            <a:miter lim="400000"/>
          </a:ln>
        </p:spPr>
      </p:pic>
      <p:sp>
        <p:nvSpPr>
          <p:cNvPr id="168" name="https://evalai.cloudcv.org"/>
          <p:cNvSpPr txBox="1"/>
          <p:nvPr/>
        </p:nvSpPr>
        <p:spPr>
          <a:xfrm>
            <a:off x="6925617" y="11854257"/>
            <a:ext cx="10532766" cy="1222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200" b="1">
                <a:solidFill>
                  <a:schemeClr val="accent6">
                    <a:hueOff val="-133706"/>
                    <a:satOff val="8281"/>
                    <a:lumOff val="-27269"/>
                  </a:schemeClr>
                </a:solidFill>
                <a:latin typeface="Roboto"/>
                <a:ea typeface="Roboto"/>
                <a:cs typeface="Roboto"/>
                <a:sym typeface="Roboto"/>
              </a:defRPr>
            </a:lvl1pPr>
          </a:lstStyle>
          <a:p>
            <a:r>
              <a:t>https://evalai.cloudcv.org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72" name="Wait, isn’t this just like Kaggle?"/>
          <p:cNvSpPr txBox="1">
            <a:spLocks noGrp="1"/>
          </p:cNvSpPr>
          <p:nvPr>
            <p:ph type="title"/>
          </p:nvPr>
        </p:nvSpPr>
        <p:spPr>
          <a:xfrm>
            <a:off x="2979052" y="-241300"/>
            <a:ext cx="18425896" cy="3429000"/>
          </a:xfrm>
          <a:prstGeom prst="rect">
            <a:avLst/>
          </a:prstGeom>
        </p:spPr>
        <p:txBody>
          <a:bodyPr/>
          <a:lstStyle>
            <a:lvl1pPr>
              <a:defRPr sz="9600" cap="none">
                <a:latin typeface="Roboto Light"/>
                <a:ea typeface="Roboto Light"/>
                <a:cs typeface="Roboto Light"/>
                <a:sym typeface="Roboto Light"/>
              </a:defRPr>
            </a:lvl1pPr>
          </a:lstStyle>
          <a:p>
            <a:r>
              <a:t>Wait, isn’t this just like Kaggle?</a:t>
            </a:r>
          </a:p>
        </p:txBody>
      </p:sp>
      <p:graphicFrame>
        <p:nvGraphicFramePr>
          <p:cNvPr id="173" name="Table"/>
          <p:cNvGraphicFramePr/>
          <p:nvPr/>
        </p:nvGraphicFramePr>
        <p:xfrm>
          <a:off x="1988042" y="2825311"/>
          <a:ext cx="20407914" cy="10554594"/>
        </p:xfrm>
        <a:graphic>
          <a:graphicData uri="http://schemas.openxmlformats.org/drawingml/2006/table">
            <a:tbl>
              <a:tblPr firstRow="1" firstCol="1">
                <a:tableStyleId>{4C3C2611-4C71-4FC5-86AE-919BDF0F9419}</a:tableStyleId>
              </a:tblPr>
              <a:tblGrid>
                <a:gridCol w="6802638"/>
                <a:gridCol w="6802638"/>
                <a:gridCol w="6802638"/>
              </a:tblGrid>
              <a:tr h="1759099">
                <a:tc>
                  <a:txBody>
                    <a:bodyPr/>
                    <a:lstStyle/>
                    <a:p>
                      <a:pPr>
                        <a:defRPr sz="4200">
                          <a:latin typeface="Roboto Light"/>
                          <a:ea typeface="Roboto Light"/>
                          <a:cs typeface="Roboto Light"/>
                          <a:sym typeface="Roboto Light"/>
                        </a:defRPr>
                      </a:pPr>
                      <a:endParaRPr/>
                    </a:p>
                  </a:txBody>
                  <a:tcPr marL="50800" marR="50800" marT="50800" marB="50800" anchor="ctr" horzOverflow="overflow"/>
                </a:tc>
                <a:tc>
                  <a:txBody>
                    <a:bodyPr/>
                    <a:lstStyle/>
                    <a:p>
                      <a:pPr>
                        <a:defRPr sz="1800">
                          <a:solidFill>
                            <a:srgbClr val="000000"/>
                          </a:solidFill>
                        </a:defRPr>
                      </a:pPr>
                      <a:r>
                        <a:rPr sz="4200">
                          <a:solidFill>
                            <a:srgbClr val="FFFFFF"/>
                          </a:solidFill>
                          <a:latin typeface="Roboto Light"/>
                          <a:ea typeface="Roboto Light"/>
                          <a:cs typeface="Roboto Light"/>
                          <a:sym typeface="Roboto Light"/>
                        </a:rPr>
                        <a:t>Kaggle</a:t>
                      </a:r>
                    </a:p>
                  </a:txBody>
                  <a:tcPr marL="50800" marR="50800" marT="50800" marB="50800" anchor="ctr" horzOverflow="overflow"/>
                </a:tc>
                <a:tc>
                  <a:txBody>
                    <a:bodyPr/>
                    <a:lstStyle/>
                    <a:p>
                      <a:pPr>
                        <a:defRPr sz="1800">
                          <a:solidFill>
                            <a:srgbClr val="000000"/>
                          </a:solidFill>
                        </a:defRPr>
                      </a:pPr>
                      <a:r>
                        <a:rPr sz="4200">
                          <a:solidFill>
                            <a:srgbClr val="FFFFFF"/>
                          </a:solidFill>
                          <a:latin typeface="Roboto Light"/>
                          <a:ea typeface="Roboto Light"/>
                          <a:cs typeface="Roboto Light"/>
                          <a:sym typeface="Roboto Light"/>
                        </a:rPr>
                        <a:t>EvalAI</a:t>
                      </a:r>
                    </a:p>
                  </a:txBody>
                  <a:tcPr marL="50800" marR="50800" marT="50800" marB="50800" anchor="ctr" horzOverflow="overflow"/>
                </a:tc>
              </a:tr>
              <a:tr h="1759099">
                <a:tc>
                  <a:txBody>
                    <a:bodyPr/>
                    <a:lstStyle/>
                    <a:p>
                      <a:pPr>
                        <a:defRPr sz="1800">
                          <a:solidFill>
                            <a:srgbClr val="000000"/>
                          </a:solidFill>
                        </a:defRPr>
                      </a:pPr>
                      <a:r>
                        <a:rPr sz="4200">
                          <a:solidFill>
                            <a:srgbClr val="FFFFFF"/>
                          </a:solidFill>
                          <a:latin typeface="Roboto Light"/>
                          <a:ea typeface="Roboto Light"/>
                          <a:cs typeface="Roboto Light"/>
                          <a:sym typeface="Roboto Light"/>
                        </a:rPr>
                        <a:t>Challenge Platform</a:t>
                      </a:r>
                    </a:p>
                  </a:txBody>
                  <a:tcPr marL="50800" marR="50800" marT="50800" marB="50800" anchor="ctr" horzOverflow="overflow"/>
                </a:tc>
                <a:tc>
                  <a:txBody>
                    <a:bodyPr/>
                    <a:lstStyle/>
                    <a:p>
                      <a:pPr>
                        <a:defRPr sz="4200">
                          <a:latin typeface="Roboto Light"/>
                          <a:ea typeface="Roboto Light"/>
                          <a:cs typeface="Roboto Light"/>
                          <a:sym typeface="Roboto Light"/>
                        </a:defRPr>
                      </a:pPr>
                      <a:endParaRPr/>
                    </a:p>
                  </a:txBody>
                  <a:tcPr marL="50800" marR="50800" marT="50800" marB="50800" anchor="ctr" horzOverflow="overflow"/>
                </a:tc>
                <a:tc>
                  <a:txBody>
                    <a:bodyPr/>
                    <a:lstStyle/>
                    <a:p>
                      <a:pPr>
                        <a:defRPr sz="4200">
                          <a:latin typeface="Roboto Light"/>
                          <a:ea typeface="Roboto Light"/>
                          <a:cs typeface="Roboto Light"/>
                          <a:sym typeface="Roboto Light"/>
                        </a:defRPr>
                      </a:pPr>
                      <a:endParaRPr/>
                    </a:p>
                  </a:txBody>
                  <a:tcPr marL="50800" marR="50800" marT="50800" marB="50800" anchor="ctr" horzOverflow="overflow"/>
                </a:tc>
              </a:tr>
              <a:tr h="1759099">
                <a:tc>
                  <a:txBody>
                    <a:bodyPr/>
                    <a:lstStyle/>
                    <a:p>
                      <a:pPr>
                        <a:defRPr sz="1800">
                          <a:solidFill>
                            <a:srgbClr val="000000"/>
                          </a:solidFill>
                        </a:defRPr>
                      </a:pPr>
                      <a:r>
                        <a:rPr sz="4200">
                          <a:solidFill>
                            <a:srgbClr val="FFFFFF"/>
                          </a:solidFill>
                          <a:latin typeface="Roboto Light"/>
                          <a:ea typeface="Roboto Light"/>
                          <a:cs typeface="Roboto Light"/>
                          <a:sym typeface="Roboto Light"/>
                        </a:rPr>
                        <a:t>Generic Challenges</a:t>
                      </a:r>
                    </a:p>
                  </a:txBody>
                  <a:tcPr marL="50800" marR="50800" marT="50800" marB="50800" anchor="ctr" horzOverflow="overflow"/>
                </a:tc>
                <a:tc>
                  <a:txBody>
                    <a:bodyPr/>
                    <a:lstStyle/>
                    <a:p>
                      <a:pPr>
                        <a:defRPr sz="4200">
                          <a:latin typeface="Roboto Light"/>
                          <a:ea typeface="Roboto Light"/>
                          <a:cs typeface="Roboto Light"/>
                          <a:sym typeface="Roboto Light"/>
                        </a:defRPr>
                      </a:pPr>
                      <a:endParaRPr/>
                    </a:p>
                  </a:txBody>
                  <a:tcPr marL="50800" marR="50800" marT="50800" marB="50800" anchor="ctr" horzOverflow="overflow"/>
                </a:tc>
                <a:tc>
                  <a:txBody>
                    <a:bodyPr/>
                    <a:lstStyle/>
                    <a:p>
                      <a:pPr>
                        <a:defRPr sz="4200">
                          <a:latin typeface="Roboto Light"/>
                          <a:ea typeface="Roboto Light"/>
                          <a:cs typeface="Roboto Light"/>
                          <a:sym typeface="Roboto Light"/>
                        </a:defRPr>
                      </a:pPr>
                      <a:endParaRPr/>
                    </a:p>
                  </a:txBody>
                  <a:tcPr marL="50800" marR="50800" marT="50800" marB="50800" anchor="ctr" horzOverflow="overflow"/>
                </a:tc>
              </a:tr>
              <a:tr h="1759099">
                <a:tc>
                  <a:txBody>
                    <a:bodyPr/>
                    <a:lstStyle/>
                    <a:p>
                      <a:pPr>
                        <a:defRPr sz="1800">
                          <a:solidFill>
                            <a:srgbClr val="000000"/>
                          </a:solidFill>
                        </a:defRPr>
                      </a:pPr>
                      <a:r>
                        <a:rPr sz="4200">
                          <a:solidFill>
                            <a:srgbClr val="FFFFFF"/>
                          </a:solidFill>
                          <a:latin typeface="Roboto Light"/>
                          <a:ea typeface="Roboto Light"/>
                          <a:cs typeface="Roboto Light"/>
                          <a:sym typeface="Roboto Light"/>
                        </a:rPr>
                        <a:t>Custom Evaluation 
Protocols and Phases</a:t>
                      </a:r>
                    </a:p>
                  </a:txBody>
                  <a:tcPr marL="50800" marR="50800" marT="50800" marB="50800" anchor="ctr" horzOverflow="overflow"/>
                </a:tc>
                <a:tc>
                  <a:txBody>
                    <a:bodyPr/>
                    <a:lstStyle/>
                    <a:p>
                      <a:pPr>
                        <a:defRPr sz="4200">
                          <a:latin typeface="Roboto Light"/>
                          <a:ea typeface="Roboto Light"/>
                          <a:cs typeface="Roboto Light"/>
                          <a:sym typeface="Roboto Light"/>
                        </a:defRPr>
                      </a:pPr>
                      <a:endParaRPr/>
                    </a:p>
                  </a:txBody>
                  <a:tcPr marL="50800" marR="50800" marT="50800" marB="50800" anchor="ctr" horzOverflow="overflow"/>
                </a:tc>
                <a:tc>
                  <a:txBody>
                    <a:bodyPr/>
                    <a:lstStyle/>
                    <a:p>
                      <a:pPr>
                        <a:defRPr sz="4200">
                          <a:latin typeface="Roboto Light"/>
                          <a:ea typeface="Roboto Light"/>
                          <a:cs typeface="Roboto Light"/>
                          <a:sym typeface="Roboto Light"/>
                        </a:defRPr>
                      </a:pPr>
                      <a:endParaRPr/>
                    </a:p>
                  </a:txBody>
                  <a:tcPr marL="50800" marR="50800" marT="50800" marB="50800" anchor="ctr" horzOverflow="overflow"/>
                </a:tc>
              </a:tr>
              <a:tr h="1759099">
                <a:tc>
                  <a:txBody>
                    <a:bodyPr/>
                    <a:lstStyle/>
                    <a:p>
                      <a:pPr>
                        <a:defRPr sz="1800">
                          <a:solidFill>
                            <a:srgbClr val="000000"/>
                          </a:solidFill>
                        </a:defRPr>
                      </a:pPr>
                      <a:r>
                        <a:rPr sz="4200">
                          <a:solidFill>
                            <a:srgbClr val="FFFFFF"/>
                          </a:solidFill>
                          <a:latin typeface="Roboto Light"/>
                          <a:ea typeface="Roboto Light"/>
                          <a:cs typeface="Roboto Light"/>
                          <a:sym typeface="Roboto Light"/>
                        </a:rPr>
                        <a:t>Open Source</a:t>
                      </a:r>
                    </a:p>
                  </a:txBody>
                  <a:tcPr marL="50800" marR="50800" marT="50800" marB="50800" anchor="ctr" horzOverflow="overflow"/>
                </a:tc>
                <a:tc>
                  <a:txBody>
                    <a:bodyPr/>
                    <a:lstStyle/>
                    <a:p>
                      <a:pPr>
                        <a:defRPr sz="4200">
                          <a:latin typeface="Roboto Light"/>
                          <a:ea typeface="Roboto Light"/>
                          <a:cs typeface="Roboto Light"/>
                          <a:sym typeface="Roboto Light"/>
                        </a:defRPr>
                      </a:pPr>
                      <a:endParaRPr/>
                    </a:p>
                  </a:txBody>
                  <a:tcPr marL="50800" marR="50800" marT="50800" marB="50800" anchor="ctr" horzOverflow="overflow"/>
                </a:tc>
                <a:tc>
                  <a:txBody>
                    <a:bodyPr/>
                    <a:lstStyle/>
                    <a:p>
                      <a:pPr>
                        <a:defRPr sz="4200">
                          <a:latin typeface="Roboto Light"/>
                          <a:ea typeface="Roboto Light"/>
                          <a:cs typeface="Roboto Light"/>
                          <a:sym typeface="Roboto Light"/>
                        </a:defRPr>
                      </a:pPr>
                      <a:endParaRPr/>
                    </a:p>
                  </a:txBody>
                  <a:tcPr marL="50800" marR="50800" marT="50800" marB="50800" anchor="ctr" horzOverflow="overflow"/>
                </a:tc>
              </a:tr>
              <a:tr h="1759099">
                <a:tc>
                  <a:txBody>
                    <a:bodyPr/>
                    <a:lstStyle/>
                    <a:p>
                      <a:pPr>
                        <a:defRPr sz="1800">
                          <a:solidFill>
                            <a:srgbClr val="000000"/>
                          </a:solidFill>
                        </a:defRPr>
                      </a:pPr>
                      <a:r>
                        <a:rPr sz="4200">
                          <a:solidFill>
                            <a:srgbClr val="FFFFFF"/>
                          </a:solidFill>
                          <a:latin typeface="Roboto Light"/>
                          <a:ea typeface="Roboto Light"/>
                          <a:cs typeface="Roboto Light"/>
                          <a:sym typeface="Roboto Light"/>
                        </a:rPr>
                        <a:t>Portable Hosting</a:t>
                      </a:r>
                    </a:p>
                  </a:txBody>
                  <a:tcPr marL="50800" marR="50800" marT="50800" marB="50800" anchor="ctr" horzOverflow="overflow"/>
                </a:tc>
                <a:tc>
                  <a:txBody>
                    <a:bodyPr/>
                    <a:lstStyle/>
                    <a:p>
                      <a:pPr>
                        <a:defRPr sz="4200">
                          <a:latin typeface="Roboto Light"/>
                          <a:ea typeface="Roboto Light"/>
                          <a:cs typeface="Roboto Light"/>
                          <a:sym typeface="Roboto Light"/>
                        </a:defRPr>
                      </a:pPr>
                      <a:endParaRPr/>
                    </a:p>
                  </a:txBody>
                  <a:tcPr marL="50800" marR="50800" marT="50800" marB="50800" anchor="ctr" horzOverflow="overflow"/>
                </a:tc>
                <a:tc>
                  <a:txBody>
                    <a:bodyPr/>
                    <a:lstStyle/>
                    <a:p>
                      <a:pPr>
                        <a:defRPr sz="4200">
                          <a:latin typeface="Roboto Light"/>
                          <a:ea typeface="Roboto Light"/>
                          <a:cs typeface="Roboto Light"/>
                          <a:sym typeface="Roboto Light"/>
                        </a:defRPr>
                      </a:pPr>
                      <a:endParaRPr/>
                    </a:p>
                  </a:txBody>
                  <a:tcPr marL="50800" marR="50800" marT="50800" marB="50800" anchor="ctr" horzOverflow="overflow"/>
                </a:tc>
              </a:tr>
            </a:tbl>
          </a:graphicData>
        </a:graphic>
      </p:graphicFrame>
      <p:pic>
        <p:nvPicPr>
          <p:cNvPr id="174" name="0de0fd54844243fa6d7fcc2e1b89d529_wrong-cross-clip-art-clipart-wrong-cross_300-300.png" descr="0de0fd54844243fa6d7fcc2e1b89d529_wrong-cross-clip-art-clipart-wrong-cross_300-300.png"/>
          <p:cNvPicPr>
            <a:picLocks noChangeAspect="1"/>
          </p:cNvPicPr>
          <p:nvPr/>
        </p:nvPicPr>
        <p:blipFill>
          <a:blip r:embed="rId4">
            <a:extLst/>
          </a:blip>
          <a:stretch>
            <a:fillRect/>
          </a:stretch>
        </p:blipFill>
        <p:spPr>
          <a:xfrm>
            <a:off x="11477005" y="8250674"/>
            <a:ext cx="1429990" cy="1429990"/>
          </a:xfrm>
          <a:prstGeom prst="rect">
            <a:avLst/>
          </a:prstGeom>
          <a:ln w="12700">
            <a:miter lim="400000"/>
          </a:ln>
        </p:spPr>
      </p:pic>
      <p:pic>
        <p:nvPicPr>
          <p:cNvPr id="175" name="f8cf99d6754becfacbecbdebff2fbc2e_download-this-image-as-right-on-clipart_600-562.png" descr="f8cf99d6754becfacbecbdebff2fbc2e_download-this-image-as-right-on-clipart_600-562.png"/>
          <p:cNvPicPr>
            <a:picLocks noChangeAspect="1"/>
          </p:cNvPicPr>
          <p:nvPr/>
        </p:nvPicPr>
        <p:blipFill>
          <a:blip r:embed="rId5">
            <a:extLst/>
          </a:blip>
          <a:stretch>
            <a:fillRect/>
          </a:stretch>
        </p:blipFill>
        <p:spPr>
          <a:xfrm>
            <a:off x="18223580" y="6643837"/>
            <a:ext cx="1429990" cy="1339424"/>
          </a:xfrm>
          <a:prstGeom prst="rect">
            <a:avLst/>
          </a:prstGeom>
          <a:ln w="12700">
            <a:miter lim="400000"/>
          </a:ln>
        </p:spPr>
      </p:pic>
      <p:pic>
        <p:nvPicPr>
          <p:cNvPr id="176" name="f8cf99d6754becfacbecbdebff2fbc2e_download-this-image-as-right-on-clipart_600-562.png" descr="f8cf99d6754becfacbecbdebff2fbc2e_download-this-image-as-right-on-clipart_600-562.png"/>
          <p:cNvPicPr>
            <a:picLocks noChangeAspect="1"/>
          </p:cNvPicPr>
          <p:nvPr/>
        </p:nvPicPr>
        <p:blipFill>
          <a:blip r:embed="rId5">
            <a:extLst/>
          </a:blip>
          <a:stretch>
            <a:fillRect/>
          </a:stretch>
        </p:blipFill>
        <p:spPr>
          <a:xfrm>
            <a:off x="18223580" y="8295943"/>
            <a:ext cx="1429990" cy="1339424"/>
          </a:xfrm>
          <a:prstGeom prst="rect">
            <a:avLst/>
          </a:prstGeom>
          <a:ln w="12700">
            <a:miter lim="400000"/>
          </a:ln>
        </p:spPr>
      </p:pic>
      <p:pic>
        <p:nvPicPr>
          <p:cNvPr id="177" name="f8cf99d6754becfacbecbdebff2fbc2e_download-this-image-as-right-on-clipart_600-562.png" descr="f8cf99d6754becfacbecbdebff2fbc2e_download-this-image-as-right-on-clipart_600-562.png"/>
          <p:cNvPicPr>
            <a:picLocks noChangeAspect="1"/>
          </p:cNvPicPr>
          <p:nvPr/>
        </p:nvPicPr>
        <p:blipFill>
          <a:blip r:embed="rId5">
            <a:extLst/>
          </a:blip>
          <a:stretch>
            <a:fillRect/>
          </a:stretch>
        </p:blipFill>
        <p:spPr>
          <a:xfrm>
            <a:off x="18223605" y="9948047"/>
            <a:ext cx="1429990" cy="1339424"/>
          </a:xfrm>
          <a:prstGeom prst="rect">
            <a:avLst/>
          </a:prstGeom>
          <a:ln w="12700">
            <a:miter lim="400000"/>
          </a:ln>
        </p:spPr>
      </p:pic>
      <p:pic>
        <p:nvPicPr>
          <p:cNvPr id="178" name="0de0fd54844243fa6d7fcc2e1b89d529_wrong-cross-clip-art-clipart-wrong-cross_300-300.png" descr="0de0fd54844243fa6d7fcc2e1b89d529_wrong-cross-clip-art-clipart-wrong-cross_300-300.png"/>
          <p:cNvPicPr>
            <a:picLocks noChangeAspect="1"/>
          </p:cNvPicPr>
          <p:nvPr/>
        </p:nvPicPr>
        <p:blipFill>
          <a:blip r:embed="rId4">
            <a:extLst/>
          </a:blip>
          <a:stretch>
            <a:fillRect/>
          </a:stretch>
        </p:blipFill>
        <p:spPr>
          <a:xfrm>
            <a:off x="11477005" y="9902795"/>
            <a:ext cx="1429990" cy="1429990"/>
          </a:xfrm>
          <a:prstGeom prst="rect">
            <a:avLst/>
          </a:prstGeom>
          <a:ln w="12700">
            <a:miter lim="400000"/>
          </a:ln>
        </p:spPr>
      </p:pic>
      <p:pic>
        <p:nvPicPr>
          <p:cNvPr id="179" name="0de0fd54844243fa6d7fcc2e1b89d529_wrong-cross-clip-art-clipart-wrong-cross_300-300.png" descr="0de0fd54844243fa6d7fcc2e1b89d529_wrong-cross-clip-art-clipart-wrong-cross_300-300.png"/>
          <p:cNvPicPr>
            <a:picLocks noChangeAspect="1"/>
          </p:cNvPicPr>
          <p:nvPr/>
        </p:nvPicPr>
        <p:blipFill>
          <a:blip r:embed="rId4">
            <a:extLst/>
          </a:blip>
          <a:stretch>
            <a:fillRect/>
          </a:stretch>
        </p:blipFill>
        <p:spPr>
          <a:xfrm>
            <a:off x="11477005" y="11754387"/>
            <a:ext cx="1429990" cy="1429990"/>
          </a:xfrm>
          <a:prstGeom prst="rect">
            <a:avLst/>
          </a:prstGeom>
          <a:ln w="12700">
            <a:miter lim="400000"/>
          </a:ln>
        </p:spPr>
      </p:pic>
      <p:pic>
        <p:nvPicPr>
          <p:cNvPr id="180" name="f8cf99d6754becfacbecbdebff2fbc2e_download-this-image-as-right-on-clipart_600-562.png" descr="f8cf99d6754becfacbecbdebff2fbc2e_download-this-image-as-right-on-clipart_600-562.png"/>
          <p:cNvPicPr>
            <a:picLocks noChangeAspect="1"/>
          </p:cNvPicPr>
          <p:nvPr/>
        </p:nvPicPr>
        <p:blipFill>
          <a:blip r:embed="rId5">
            <a:extLst/>
          </a:blip>
          <a:stretch>
            <a:fillRect/>
          </a:stretch>
        </p:blipFill>
        <p:spPr>
          <a:xfrm>
            <a:off x="11477005" y="4837528"/>
            <a:ext cx="1429990" cy="1339424"/>
          </a:xfrm>
          <a:prstGeom prst="rect">
            <a:avLst/>
          </a:prstGeom>
          <a:ln w="12700">
            <a:miter lim="400000"/>
          </a:ln>
        </p:spPr>
      </p:pic>
      <p:pic>
        <p:nvPicPr>
          <p:cNvPr id="181" name="f8cf99d6754becfacbecbdebff2fbc2e_download-this-image-as-right-on-clipart_600-562.png" descr="f8cf99d6754becfacbecbdebff2fbc2e_download-this-image-as-right-on-clipart_600-562.png"/>
          <p:cNvPicPr>
            <a:picLocks noChangeAspect="1"/>
          </p:cNvPicPr>
          <p:nvPr/>
        </p:nvPicPr>
        <p:blipFill>
          <a:blip r:embed="rId5">
            <a:extLst/>
          </a:blip>
          <a:stretch>
            <a:fillRect/>
          </a:stretch>
        </p:blipFill>
        <p:spPr>
          <a:xfrm>
            <a:off x="18223557" y="4792245"/>
            <a:ext cx="1429990" cy="1339424"/>
          </a:xfrm>
          <a:prstGeom prst="rect">
            <a:avLst/>
          </a:prstGeom>
          <a:ln w="12700">
            <a:miter lim="400000"/>
          </a:ln>
        </p:spPr>
      </p:pic>
      <p:pic>
        <p:nvPicPr>
          <p:cNvPr id="182" name="f8cf99d6754becfacbecbdebff2fbc2e_download-this-image-as-right-on-clipart_600-562.png" descr="f8cf99d6754becfacbecbdebff2fbc2e_download-this-image-as-right-on-clipart_600-562.png"/>
          <p:cNvPicPr>
            <a:picLocks noChangeAspect="1"/>
          </p:cNvPicPr>
          <p:nvPr/>
        </p:nvPicPr>
        <p:blipFill>
          <a:blip r:embed="rId5">
            <a:extLst/>
          </a:blip>
          <a:stretch>
            <a:fillRect/>
          </a:stretch>
        </p:blipFill>
        <p:spPr>
          <a:xfrm>
            <a:off x="18223580" y="11799640"/>
            <a:ext cx="1429990" cy="1339424"/>
          </a:xfrm>
          <a:prstGeom prst="rect">
            <a:avLst/>
          </a:prstGeom>
          <a:ln w="12700">
            <a:miter lim="400000"/>
          </a:ln>
        </p:spPr>
      </p:pic>
      <p:pic>
        <p:nvPicPr>
          <p:cNvPr id="183" name="0de0fd54844243fa6d7fcc2e1b89d529_wrong-cross-clip-art-clipart-wrong-cross_300-300.png" descr="0de0fd54844243fa6d7fcc2e1b89d529_wrong-cross-clip-art-clipart-wrong-cross_300-300.png"/>
          <p:cNvPicPr>
            <a:picLocks noChangeAspect="1"/>
          </p:cNvPicPr>
          <p:nvPr/>
        </p:nvPicPr>
        <p:blipFill>
          <a:blip r:embed="rId4">
            <a:extLst/>
          </a:blip>
          <a:stretch>
            <a:fillRect/>
          </a:stretch>
        </p:blipFill>
        <p:spPr>
          <a:xfrm>
            <a:off x="11477005" y="6598584"/>
            <a:ext cx="1429990" cy="142999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87" name="5b2d0f675530edbd237e2620de5bffb1.png" descr="5b2d0f675530edbd237e2620de5bffb1.png"/>
          <p:cNvPicPr>
            <a:picLocks noChangeAspect="1"/>
          </p:cNvPicPr>
          <p:nvPr/>
        </p:nvPicPr>
        <p:blipFill>
          <a:blip r:embed="rId4">
            <a:extLst/>
          </a:blip>
          <a:srcRect t="224" b="224"/>
          <a:stretch>
            <a:fillRect/>
          </a:stretch>
        </p:blipFill>
        <p:spPr>
          <a:xfrm>
            <a:off x="7904410" y="414521"/>
            <a:ext cx="8428401" cy="6694433"/>
          </a:xfrm>
          <a:prstGeom prst="rect">
            <a:avLst/>
          </a:prstGeom>
          <a:ln w="25400">
            <a:miter lim="400000"/>
          </a:ln>
          <a:effectLst>
            <a:outerShdw blurRad="177800" dist="101600" dir="5520000" rotWithShape="0">
              <a:srgbClr val="000000">
                <a:alpha val="60000"/>
              </a:srgbClr>
            </a:outerShdw>
          </a:effectLst>
        </p:spPr>
      </p:pic>
      <p:pic>
        <p:nvPicPr>
          <p:cNvPr id="188" name="Screen Shot 2017-05-19 at 8.43.35 PM.png" descr="Screen Shot 2017-05-19 at 8.43.35 PM.png"/>
          <p:cNvPicPr>
            <a:picLocks/>
          </p:cNvPicPr>
          <p:nvPr/>
        </p:nvPicPr>
        <p:blipFill>
          <a:blip r:embed="rId5">
            <a:extLst/>
          </a:blip>
          <a:stretch>
            <a:fillRect/>
          </a:stretch>
        </p:blipFill>
        <p:spPr>
          <a:xfrm>
            <a:off x="8395620" y="817534"/>
            <a:ext cx="7583781" cy="4235275"/>
          </a:xfrm>
          <a:prstGeom prst="rect">
            <a:avLst/>
          </a:prstGeom>
          <a:ln w="12700">
            <a:miter lim="400000"/>
          </a:ln>
        </p:spPr>
      </p:pic>
      <p:sp>
        <p:nvSpPr>
          <p:cNvPr id="189" name="EvalAI"/>
          <p:cNvSpPr txBox="1"/>
          <p:nvPr/>
        </p:nvSpPr>
        <p:spPr>
          <a:xfrm>
            <a:off x="10258772" y="7063716"/>
            <a:ext cx="3719712"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9600">
                <a:latin typeface="Roboto Light"/>
                <a:ea typeface="Roboto Light"/>
                <a:cs typeface="Roboto Light"/>
                <a:sym typeface="Roboto Light"/>
              </a:defRPr>
            </a:lvl1pPr>
          </a:lstStyle>
          <a:p>
            <a:r>
              <a:t>EvalAI </a:t>
            </a:r>
          </a:p>
        </p:txBody>
      </p:sp>
      <p:sp>
        <p:nvSpPr>
          <p:cNvPr id="190" name="Rectangle"/>
          <p:cNvSpPr/>
          <p:nvPr/>
        </p:nvSpPr>
        <p:spPr>
          <a:xfrm>
            <a:off x="2934581" y="9025684"/>
            <a:ext cx="6745682" cy="3462286"/>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p:spPr>
        <p:txBody>
          <a:bodyPr lIns="71437" tIns="71437" rIns="71437" bIns="71437" anchor="ctr"/>
          <a:lstStyle/>
          <a:p>
            <a:pPr>
              <a:defRPr>
                <a:solidFill>
                  <a:srgbClr val="FFFFFF"/>
                </a:solidFill>
              </a:defRPr>
            </a:pPr>
            <a:endParaRPr/>
          </a:p>
        </p:txBody>
      </p:sp>
      <p:sp>
        <p:nvSpPr>
          <p:cNvPr id="191" name="Rectangle"/>
          <p:cNvSpPr/>
          <p:nvPr/>
        </p:nvSpPr>
        <p:spPr>
          <a:xfrm>
            <a:off x="13940398" y="9025684"/>
            <a:ext cx="6745682" cy="3462286"/>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p:spPr>
        <p:txBody>
          <a:bodyPr lIns="71437" tIns="71437" rIns="71437" bIns="71437" anchor="ctr"/>
          <a:lstStyle/>
          <a:p>
            <a:pPr>
              <a:defRPr>
                <a:solidFill>
                  <a:srgbClr val="FFFFFF"/>
                </a:solidFill>
              </a:defRPr>
            </a:pPr>
            <a:endParaRPr/>
          </a:p>
        </p:txBody>
      </p:sp>
      <p:sp>
        <p:nvSpPr>
          <p:cNvPr id="192" name="Participant"/>
          <p:cNvSpPr txBox="1"/>
          <p:nvPr/>
        </p:nvSpPr>
        <p:spPr>
          <a:xfrm>
            <a:off x="13940398" y="10278988"/>
            <a:ext cx="6745682" cy="95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500">
                <a:solidFill>
                  <a:srgbClr val="FFFFFF"/>
                </a:solidFill>
                <a:latin typeface="Roboto Light"/>
                <a:ea typeface="Roboto Light"/>
                <a:cs typeface="Roboto Light"/>
                <a:sym typeface="Roboto Light"/>
              </a:defRPr>
            </a:lvl1pPr>
          </a:lstStyle>
          <a:p>
            <a:r>
              <a:t>Participant</a:t>
            </a:r>
          </a:p>
        </p:txBody>
      </p:sp>
      <p:pic>
        <p:nvPicPr>
          <p:cNvPr id="196" name="Connection Line" descr="Connection Line"/>
          <p:cNvPicPr>
            <a:picLocks/>
          </p:cNvPicPr>
          <p:nvPr/>
        </p:nvPicPr>
        <p:blipFill>
          <a:blip r:embed="rId6">
            <a:extLst/>
          </a:blip>
          <a:stretch>
            <a:fillRect/>
          </a:stretch>
        </p:blipFill>
        <p:spPr>
          <a:xfrm>
            <a:off x="7989302" y="7795260"/>
            <a:ext cx="2319288" cy="1136650"/>
          </a:xfrm>
          <a:prstGeom prst="rect">
            <a:avLst/>
          </a:prstGeom>
        </p:spPr>
      </p:pic>
      <p:sp>
        <p:nvSpPr>
          <p:cNvPr id="194" name="Host"/>
          <p:cNvSpPr txBox="1"/>
          <p:nvPr/>
        </p:nvSpPr>
        <p:spPr>
          <a:xfrm>
            <a:off x="2934581" y="10278988"/>
            <a:ext cx="6745682" cy="95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500">
                <a:solidFill>
                  <a:srgbClr val="FFFFFF"/>
                </a:solidFill>
                <a:latin typeface="Roboto Light"/>
                <a:ea typeface="Roboto Light"/>
                <a:cs typeface="Roboto Light"/>
                <a:sym typeface="Roboto Light"/>
              </a:defRPr>
            </a:lvl1pPr>
          </a:lstStyle>
          <a:p>
            <a:r>
              <a:t>Host</a:t>
            </a:r>
          </a:p>
        </p:txBody>
      </p:sp>
      <p:pic>
        <p:nvPicPr>
          <p:cNvPr id="198" name="Connection Line" descr="Connection Line"/>
          <p:cNvPicPr>
            <a:picLocks/>
          </p:cNvPicPr>
          <p:nvPr/>
        </p:nvPicPr>
        <p:blipFill>
          <a:blip r:embed="rId7">
            <a:extLst/>
          </a:blip>
          <a:stretch>
            <a:fillRect/>
          </a:stretch>
        </p:blipFill>
        <p:spPr>
          <a:xfrm>
            <a:off x="13813790" y="7760970"/>
            <a:ext cx="2513523" cy="128905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03" name="Rectangle"/>
          <p:cNvSpPr/>
          <p:nvPr/>
        </p:nvSpPr>
        <p:spPr>
          <a:xfrm>
            <a:off x="437217" y="1645137"/>
            <a:ext cx="6903418" cy="3436018"/>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p:spPr>
        <p:txBody>
          <a:bodyPr lIns="71437" tIns="71437" rIns="71437" bIns="71437" anchor="ctr"/>
          <a:lstStyle/>
          <a:p>
            <a:pPr>
              <a:defRPr>
                <a:solidFill>
                  <a:srgbClr val="FFFFFF"/>
                </a:solidFill>
              </a:defRPr>
            </a:pPr>
            <a:endParaRPr/>
          </a:p>
        </p:txBody>
      </p:sp>
      <p:sp>
        <p:nvSpPr>
          <p:cNvPr id="204" name="Open Source"/>
          <p:cNvSpPr txBox="1"/>
          <p:nvPr/>
        </p:nvSpPr>
        <p:spPr>
          <a:xfrm>
            <a:off x="516085" y="2885308"/>
            <a:ext cx="6745682" cy="95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500">
                <a:solidFill>
                  <a:srgbClr val="FFFFFF"/>
                </a:solidFill>
                <a:latin typeface="Roboto Light"/>
                <a:ea typeface="Roboto Light"/>
                <a:cs typeface="Roboto Light"/>
                <a:sym typeface="Roboto Light"/>
              </a:defRPr>
            </a:lvl1pPr>
          </a:lstStyle>
          <a:p>
            <a:r>
              <a:t>Open Source</a:t>
            </a:r>
          </a:p>
        </p:txBody>
      </p:sp>
      <p:pic>
        <p:nvPicPr>
          <p:cNvPr id="205" name="5b2d0f675530edbd237e2620de5bffb1.png" descr="5b2d0f675530edbd237e2620de5bffb1.png"/>
          <p:cNvPicPr>
            <a:picLocks noChangeAspect="1"/>
          </p:cNvPicPr>
          <p:nvPr/>
        </p:nvPicPr>
        <p:blipFill>
          <a:blip r:embed="rId4">
            <a:extLst/>
          </a:blip>
          <a:srcRect t="224" b="224"/>
          <a:stretch>
            <a:fillRect/>
          </a:stretch>
        </p:blipFill>
        <p:spPr>
          <a:xfrm>
            <a:off x="9023474" y="1758947"/>
            <a:ext cx="14999253" cy="11913470"/>
          </a:xfrm>
          <a:prstGeom prst="rect">
            <a:avLst/>
          </a:prstGeom>
          <a:ln w="25400">
            <a:miter lim="400000"/>
          </a:ln>
          <a:effectLst>
            <a:outerShdw blurRad="177800" dist="101600" dir="5520000" rotWithShape="0">
              <a:srgbClr val="000000">
                <a:alpha val="60000"/>
              </a:srgbClr>
            </a:outerShdw>
          </a:effectLst>
        </p:spPr>
      </p:pic>
      <p:pic>
        <p:nvPicPr>
          <p:cNvPr id="206" name="Screen Shot 2017-07-23 at 2.16.55 PM.png" descr="Screen Shot 2017-07-23 at 2.16.55 PM.png"/>
          <p:cNvPicPr>
            <a:picLocks/>
          </p:cNvPicPr>
          <p:nvPr/>
        </p:nvPicPr>
        <p:blipFill>
          <a:blip r:embed="rId5">
            <a:extLst/>
          </a:blip>
          <a:srcRect t="875" b="875"/>
          <a:stretch>
            <a:fillRect/>
          </a:stretch>
        </p:blipFill>
        <p:spPr>
          <a:xfrm>
            <a:off x="9642202" y="2370947"/>
            <a:ext cx="13761586" cy="7811893"/>
          </a:xfrm>
          <a:prstGeom prst="rect">
            <a:avLst/>
          </a:prstGeom>
          <a:ln w="25400">
            <a:miter lim="400000"/>
          </a:ln>
          <a:effectLst>
            <a:outerShdw blurRad="177800" dist="101600" dir="5520000" rotWithShape="0">
              <a:srgbClr val="000000">
                <a:alpha val="60000"/>
              </a:srgbClr>
            </a:outerShdw>
          </a:effectLst>
        </p:spPr>
      </p:pic>
      <p:pic>
        <p:nvPicPr>
          <p:cNvPr id="207" name="Line" descr="Line"/>
          <p:cNvPicPr>
            <a:picLocks/>
          </p:cNvPicPr>
          <p:nvPr/>
        </p:nvPicPr>
        <p:blipFill>
          <a:blip r:embed="rId6">
            <a:extLst/>
          </a:blip>
          <a:stretch>
            <a:fillRect/>
          </a:stretch>
        </p:blipFill>
        <p:spPr>
          <a:xfrm>
            <a:off x="7286783" y="2474371"/>
            <a:ext cx="3387481" cy="967499"/>
          </a:xfrm>
          <a:prstGeom prst="rect">
            <a:avLst/>
          </a:prstGeom>
        </p:spPr>
      </p:pic>
      <p:sp>
        <p:nvSpPr>
          <p:cNvPr id="209" name="Link: https://github.com/Cloud-CV/EvalAI"/>
          <p:cNvSpPr txBox="1"/>
          <p:nvPr/>
        </p:nvSpPr>
        <p:spPr>
          <a:xfrm>
            <a:off x="56326" y="12865817"/>
            <a:ext cx="11807268"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latin typeface="Roboto Light"/>
                <a:ea typeface="Roboto Light"/>
                <a:cs typeface="Roboto Light"/>
                <a:sym typeface="Roboto Light"/>
              </a:defRPr>
            </a:pPr>
            <a:r>
              <a:t>Link: </a:t>
            </a:r>
            <a:r>
              <a:rPr>
                <a:solidFill>
                  <a:srgbClr val="0433FF"/>
                </a:solidFill>
                <a:latin typeface="Roboto Medium"/>
                <a:ea typeface="Roboto Medium"/>
                <a:cs typeface="Roboto Medium"/>
                <a:sym typeface="Roboto Medium"/>
              </a:rPr>
              <a:t>https://github.com/Cloud-CV/EvalAI</a:t>
            </a:r>
          </a:p>
        </p:txBody>
      </p:sp>
      <p:sp>
        <p:nvSpPr>
          <p:cNvPr id="210" name="Host"/>
          <p:cNvSpPr txBox="1">
            <a:spLocks noGrp="1"/>
          </p:cNvSpPr>
          <p:nvPr>
            <p:ph type="title"/>
          </p:nvPr>
        </p:nvSpPr>
        <p:spPr>
          <a:xfrm>
            <a:off x="3272390" y="-83318"/>
            <a:ext cx="17839220" cy="1915808"/>
          </a:xfrm>
          <a:prstGeom prst="rect">
            <a:avLst/>
          </a:prstGeom>
        </p:spPr>
        <p:txBody>
          <a:bodyPr/>
          <a:lstStyle>
            <a:lvl1pPr>
              <a:defRPr sz="9600" cap="none"/>
            </a:lvl1pPr>
          </a:lstStyle>
          <a:p>
            <a:r>
              <a:t>Host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14" name="5b2d0f675530edbd237e2620de5bffb1.png" descr="5b2d0f675530edbd237e2620de5bffb1.png"/>
          <p:cNvPicPr>
            <a:picLocks noChangeAspect="1"/>
          </p:cNvPicPr>
          <p:nvPr/>
        </p:nvPicPr>
        <p:blipFill>
          <a:blip r:embed="rId4">
            <a:extLst/>
          </a:blip>
          <a:srcRect t="224" b="224"/>
          <a:stretch>
            <a:fillRect/>
          </a:stretch>
        </p:blipFill>
        <p:spPr>
          <a:xfrm>
            <a:off x="9023474" y="1758947"/>
            <a:ext cx="14999253" cy="11913470"/>
          </a:xfrm>
          <a:prstGeom prst="rect">
            <a:avLst/>
          </a:prstGeom>
          <a:ln w="25400">
            <a:miter lim="400000"/>
          </a:ln>
          <a:effectLst>
            <a:outerShdw blurRad="177800" dist="101600" dir="5520000" rotWithShape="0">
              <a:srgbClr val="000000">
                <a:alpha val="60000"/>
              </a:srgbClr>
            </a:outerShdw>
          </a:effectLst>
        </p:spPr>
      </p:pic>
      <p:pic>
        <p:nvPicPr>
          <p:cNvPr id="215" name="Screen Shot 2017-05-21 at 2.29.17 AM.png" descr="Screen Shot 2017-05-21 at 2.29.17 AM.png"/>
          <p:cNvPicPr>
            <a:picLocks/>
          </p:cNvPicPr>
          <p:nvPr/>
        </p:nvPicPr>
        <p:blipFill>
          <a:blip r:embed="rId5">
            <a:extLst/>
          </a:blip>
          <a:srcRect t="4587" b="4587"/>
          <a:stretch>
            <a:fillRect/>
          </a:stretch>
        </p:blipFill>
        <p:spPr>
          <a:xfrm>
            <a:off x="9642202" y="2370947"/>
            <a:ext cx="13761586" cy="7811893"/>
          </a:xfrm>
          <a:prstGeom prst="rect">
            <a:avLst/>
          </a:prstGeom>
          <a:ln w="25400">
            <a:miter lim="400000"/>
          </a:ln>
          <a:effectLst>
            <a:outerShdw blurRad="177800" dist="101600" dir="5520000" rotWithShape="0">
              <a:srgbClr val="000000">
                <a:alpha val="60000"/>
              </a:srgbClr>
            </a:outerShdw>
          </a:effectLst>
        </p:spPr>
      </p:pic>
      <p:sp>
        <p:nvSpPr>
          <p:cNvPr id="216" name="Rectangle"/>
          <p:cNvSpPr/>
          <p:nvPr/>
        </p:nvSpPr>
        <p:spPr>
          <a:xfrm>
            <a:off x="12051567" y="4644850"/>
            <a:ext cx="10953217" cy="4051597"/>
          </a:xfrm>
          <a:prstGeom prst="rect">
            <a:avLst/>
          </a:prstGeom>
          <a:ln w="50800">
            <a:solidFill>
              <a:schemeClr val="accent3">
                <a:hueOff val="198700"/>
                <a:satOff val="21248"/>
                <a:lumOff val="19305"/>
              </a:schemeClr>
            </a:solidFill>
            <a:miter lim="400000"/>
          </a:ln>
        </p:spPr>
        <p:txBody>
          <a:bodyPr lIns="71437" tIns="71437" rIns="71437" bIns="71437" anchor="ctr"/>
          <a:lstStyle/>
          <a:p>
            <a:endParaRPr/>
          </a:p>
        </p:txBody>
      </p:sp>
      <p:pic>
        <p:nvPicPr>
          <p:cNvPr id="217" name="Line" descr="Line"/>
          <p:cNvPicPr>
            <a:picLocks/>
          </p:cNvPicPr>
          <p:nvPr/>
        </p:nvPicPr>
        <p:blipFill>
          <a:blip r:embed="rId6">
            <a:extLst/>
          </a:blip>
          <a:stretch>
            <a:fillRect/>
          </a:stretch>
        </p:blipFill>
        <p:spPr>
          <a:xfrm>
            <a:off x="7173375" y="4785035"/>
            <a:ext cx="5188349" cy="2863447"/>
          </a:xfrm>
          <a:prstGeom prst="rect">
            <a:avLst/>
          </a:prstGeom>
        </p:spPr>
      </p:pic>
      <p:sp>
        <p:nvSpPr>
          <p:cNvPr id="219" name="Host"/>
          <p:cNvSpPr txBox="1">
            <a:spLocks noGrp="1"/>
          </p:cNvSpPr>
          <p:nvPr>
            <p:ph type="title"/>
          </p:nvPr>
        </p:nvSpPr>
        <p:spPr>
          <a:xfrm>
            <a:off x="3272390" y="-83318"/>
            <a:ext cx="17839220" cy="1915808"/>
          </a:xfrm>
          <a:prstGeom prst="rect">
            <a:avLst/>
          </a:prstGeom>
        </p:spPr>
        <p:txBody>
          <a:bodyPr/>
          <a:lstStyle>
            <a:lvl1pPr>
              <a:defRPr sz="9600" cap="none"/>
            </a:lvl1pPr>
          </a:lstStyle>
          <a:p>
            <a:r>
              <a:t>Host</a:t>
            </a:r>
          </a:p>
        </p:txBody>
      </p:sp>
      <p:sp>
        <p:nvSpPr>
          <p:cNvPr id="220" name="Rectangle"/>
          <p:cNvSpPr/>
          <p:nvPr/>
        </p:nvSpPr>
        <p:spPr>
          <a:xfrm>
            <a:off x="437217" y="1645137"/>
            <a:ext cx="6903418" cy="3436018"/>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p:spPr>
        <p:txBody>
          <a:bodyPr lIns="71437" tIns="71437" rIns="71437" bIns="71437" anchor="ctr"/>
          <a:lstStyle/>
          <a:p>
            <a:pPr>
              <a:defRPr>
                <a:solidFill>
                  <a:srgbClr val="FFFFFF"/>
                </a:solidFill>
              </a:defRPr>
            </a:pPr>
            <a:endParaRPr/>
          </a:p>
        </p:txBody>
      </p:sp>
      <p:sp>
        <p:nvSpPr>
          <p:cNvPr id="221" name="Open Source"/>
          <p:cNvSpPr txBox="1"/>
          <p:nvPr/>
        </p:nvSpPr>
        <p:spPr>
          <a:xfrm>
            <a:off x="516085" y="2885308"/>
            <a:ext cx="6745682" cy="95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500">
                <a:solidFill>
                  <a:srgbClr val="FFFFFF"/>
                </a:solidFill>
                <a:latin typeface="Roboto Light"/>
                <a:ea typeface="Roboto Light"/>
                <a:cs typeface="Roboto Light"/>
                <a:sym typeface="Roboto Light"/>
              </a:defRPr>
            </a:lvl1pPr>
          </a:lstStyle>
          <a:p>
            <a:r>
              <a:t>Open Source</a:t>
            </a:r>
          </a:p>
        </p:txBody>
      </p:sp>
      <p:sp>
        <p:nvSpPr>
          <p:cNvPr id="222" name="Custom Evaluation…"/>
          <p:cNvSpPr/>
          <p:nvPr/>
        </p:nvSpPr>
        <p:spPr>
          <a:xfrm>
            <a:off x="437217" y="5504260"/>
            <a:ext cx="6903418" cy="3436018"/>
          </a:xfrm>
          <a:prstGeom prst="rect">
            <a:avLst/>
          </a:prstGeom>
          <a:solidFill>
            <a:schemeClr val="accent6">
              <a:satOff val="1848"/>
              <a:lumOff val="-15262"/>
            </a:schemeClr>
          </a:solidFill>
          <a:ln w="12700">
            <a:miter lim="400000"/>
          </a:ln>
          <a:effectLst>
            <a:outerShdw blurRad="190500" dir="16753969" rotWithShape="0">
              <a:srgbClr val="000000">
                <a:alpha val="66783"/>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5500">
                <a:solidFill>
                  <a:srgbClr val="FFFFFF"/>
                </a:solidFill>
                <a:latin typeface="Roboto Light"/>
                <a:ea typeface="Roboto Light"/>
                <a:cs typeface="Roboto Light"/>
                <a:sym typeface="Roboto Light"/>
              </a:defRPr>
            </a:pPr>
            <a:r>
              <a:t>Custom Evaluation</a:t>
            </a:r>
          </a:p>
          <a:p>
            <a:pPr>
              <a:defRPr sz="5500">
                <a:solidFill>
                  <a:srgbClr val="FFFFFF"/>
                </a:solidFill>
                <a:latin typeface="Roboto Light"/>
                <a:ea typeface="Roboto Light"/>
                <a:cs typeface="Roboto Light"/>
                <a:sym typeface="Roboto Light"/>
              </a:defRPr>
            </a:pPr>
            <a:r>
              <a:t>Protocols and Phases</a:t>
            </a:r>
          </a:p>
        </p:txBody>
      </p:sp>
      <p:sp>
        <p:nvSpPr>
          <p:cNvPr id="223" name="Text"/>
          <p:cNvSpPr txBox="1"/>
          <p:nvPr/>
        </p:nvSpPr>
        <p:spPr>
          <a:xfrm>
            <a:off x="157483" y="9285335"/>
            <a:ext cx="6745682" cy="1057276"/>
          </a:xfrm>
          <a:prstGeom prst="rect">
            <a:avLst/>
          </a:prstGeom>
          <a:ln w="12700">
            <a:miter lim="400000"/>
          </a:ln>
        </p:spPr>
        <p:txBody>
          <a:bodyPr lIns="71437" tIns="71437" rIns="71437" bIns="71437" anchor="ctr">
            <a:spAutoFit/>
          </a:bodyPr>
          <a:lstStyle/>
          <a:p>
            <a:pPr>
              <a:defRPr sz="6400">
                <a:solidFill>
                  <a:srgbClr val="FFFFFF"/>
                </a:solidFill>
              </a:defRPr>
            </a:pPr>
            <a:endParaRPr/>
          </a:p>
        </p:txBody>
      </p:sp>
    </p:spTree>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1140</Words>
  <Application>Microsoft Macintosh PowerPoint</Application>
  <PresentationFormat>Custom</PresentationFormat>
  <Paragraphs>135</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Gill Sans Light</vt:lpstr>
      <vt:lpstr>Helvetica Neue</vt:lpstr>
      <vt:lpstr>Roboto</vt:lpstr>
      <vt:lpstr>Roboto Black</vt:lpstr>
      <vt:lpstr>Roboto Light</vt:lpstr>
      <vt:lpstr>Roboto Medium</vt:lpstr>
      <vt:lpstr>Showroom</vt:lpstr>
      <vt:lpstr>PowerPoint Presentation</vt:lpstr>
      <vt:lpstr>Team</vt:lpstr>
      <vt:lpstr>PowerPoint Presentation</vt:lpstr>
      <vt:lpstr>PowerPoint Presentation</vt:lpstr>
      <vt:lpstr>What is EvalAI?</vt:lpstr>
      <vt:lpstr>Wait, isn’t this just like Kaggle?</vt:lpstr>
      <vt:lpstr>PowerPoint Presentation</vt:lpstr>
      <vt:lpstr>Host</vt:lpstr>
      <vt:lpstr>Host</vt:lpstr>
      <vt:lpstr>Host</vt:lpstr>
      <vt:lpstr>Participant</vt:lpstr>
      <vt:lpstr>PowerPoint Presentation</vt:lpstr>
      <vt:lpstr>PowerPoint Presentation</vt:lpstr>
      <vt:lpstr>PowerPoint Presentation</vt:lpstr>
      <vt:lpstr>Participant</vt:lpstr>
      <vt:lpstr>Participant</vt:lpstr>
      <vt:lpstr>Progress</vt:lpstr>
      <vt:lpstr>Upcoming features</vt:lpstr>
      <vt:lpstr>Upcoming features</vt:lpstr>
      <vt:lpstr>Upcoming features</vt:lpstr>
      <vt:lpstr>Summarize</vt:lpstr>
      <vt:lpstr>Interested in hosting a Challenge?</vt:lpstr>
      <vt:lpstr>PowerPoint Presentation</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 Deshraj</cp:lastModifiedBy>
  <cp:revision>3</cp:revision>
  <dcterms:modified xsi:type="dcterms:W3CDTF">2017-08-07T02:07:46Z</dcterms:modified>
</cp:coreProperties>
</file>